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25"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9" r:id="rId63"/>
    <p:sldId id="320" r:id="rId64"/>
    <p:sldId id="321" r:id="rId65"/>
    <p:sldId id="322" r:id="rId66"/>
    <p:sldId id="323" r:id="rId67"/>
  </p:sldIdLst>
  <p:sldSz cx="18288000" cy="10287000"/>
  <p:notesSz cx="6858000" cy="9144000"/>
  <p:embeddedFontLst>
    <p:embeddedFont>
      <p:font typeface="Aileron Regular" panose="020B0604020202020204" charset="0"/>
      <p:regular r:id="rId69"/>
    </p:embeddedFont>
    <p:embeddedFont>
      <p:font typeface="Aileron Regular Bold" panose="020B0604020202020204" charset="0"/>
      <p:regular r:id="rId70"/>
      <p:bold r:id="rId71"/>
    </p:embeddedFont>
    <p:embeddedFont>
      <p:font typeface="Arimo" panose="020B0604020202020204" charset="0"/>
      <p:regular r:id="rId72"/>
    </p:embeddedFont>
    <p:embeddedFont>
      <p:font typeface="Arimo Bold" panose="020B0604020202020204" charset="0"/>
      <p:regular r:id="rId73"/>
      <p:bold r:id="rId74"/>
    </p:embeddedFont>
    <p:embeddedFont>
      <p:font typeface="Calibri" panose="020F0502020204030204" pitchFamily="34" charset="0"/>
      <p:regular r:id="rId75"/>
      <p:bold r:id="rId76"/>
      <p:italic r:id="rId77"/>
      <p:boldItalic r:id="rId78"/>
    </p:embeddedFont>
    <p:embeddedFont>
      <p:font typeface="Canva Sans" panose="020B0604020202020204" charset="0"/>
      <p:regular r:id="rId79"/>
    </p:embeddedFont>
    <p:embeddedFont>
      <p:font typeface="Canva Sans Bold" panose="020B0604020202020204" charset="0"/>
      <p:regular r:id="rId80"/>
      <p:bold r:id="rId81"/>
    </p:embeddedFont>
    <p:embeddedFont>
      <p:font typeface="Gordita Bold" panose="020B0604020202020204" charset="0"/>
      <p:regular r:id="rId82"/>
      <p:bold r:id="rId83"/>
    </p:embeddedFont>
    <p:embeddedFont>
      <p:font typeface="Open Sans" panose="020B0606030504020204" pitchFamily="34" charset="0"/>
      <p:regular r:id="rId84"/>
      <p:bold r:id="rId85"/>
      <p:italic r:id="rId86"/>
      <p:boldItalic r:id="rId87"/>
    </p:embeddedFont>
    <p:embeddedFont>
      <p:font typeface="Open Sans Bold" panose="020B0806030504020204" pitchFamily="34" charset="0"/>
      <p:regular r:id="rId88"/>
      <p:bold r:id="rId89"/>
    </p:embeddedFont>
    <p:embeddedFont>
      <p:font typeface="Open Sans Extra Bold" panose="020B0604020202020204" charset="0"/>
      <p:regular r:id="rId90"/>
      <p:bold r:id="rId91"/>
    </p:embeddedFont>
    <p:embeddedFont>
      <p:font typeface="Open Sans Light" panose="020B0306030504020204" pitchFamily="34" charset="0"/>
      <p:regular r:id="rId92"/>
      <p:italic r:id="rId93"/>
    </p:embeddedFont>
    <p:embeddedFont>
      <p:font typeface="Open Sans Light Bold" panose="020B0604020202020204" charset="0"/>
      <p:regular r:id="rId94"/>
      <p:bold r:id="rId95"/>
    </p:embeddedFont>
    <p:embeddedFont>
      <p:font typeface="Open Sans Light Bold Italics" panose="020B0604020202020204" charset="0"/>
      <p:regular r:id="rId96"/>
      <p:bold r:id="rId97"/>
      <p:italic r:id="rId98"/>
      <p:boldItalic r:id="rId99"/>
    </p:embeddedFont>
    <p:embeddedFont>
      <p:font typeface="Open Sauce" panose="020B0604020202020204" charset="0"/>
      <p:regular r:id="rId100"/>
    </p:embeddedFont>
    <p:embeddedFont>
      <p:font typeface="Open Sauce Bold" panose="020B0604020202020204" charset="0"/>
      <p:regular r:id="rId101"/>
      <p:bold r:id="rId102"/>
    </p:embeddedFont>
    <p:embeddedFont>
      <p:font typeface="Oswald Bold" panose="020B0604020202020204" charset="0"/>
      <p:regular r:id="rId103"/>
      <p:bold r:id="rId104"/>
    </p:embeddedFont>
    <p:embeddedFont>
      <p:font typeface="Poppins" panose="00000500000000000000" pitchFamily="2" charset="0"/>
      <p:regular r:id="rId105"/>
      <p:bold r:id="rId106"/>
      <p:italic r:id="rId107"/>
      <p:boldItalic r:id="rId108"/>
    </p:embeddedFont>
    <p:embeddedFont>
      <p:font typeface="Poppins Medium" panose="00000600000000000000" pitchFamily="2" charset="0"/>
      <p:regular r:id="rId109"/>
      <p:italic r:id="rId110"/>
    </p:embeddedFont>
    <p:embeddedFont>
      <p:font typeface="Quicksand" panose="020B0604020202020204" charset="0"/>
      <p:regular r:id="rId111"/>
    </p:embeddedFont>
    <p:embeddedFont>
      <p:font typeface="Quicksand Bold" panose="020B0604020202020204" charset="0"/>
      <p:regular r:id="rId112"/>
      <p:bold r:id="rId1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94606" autoAdjust="0"/>
  </p:normalViewPr>
  <p:slideViewPr>
    <p:cSldViewPr>
      <p:cViewPr varScale="1">
        <p:scale>
          <a:sx n="65" d="100"/>
          <a:sy n="65" d="100"/>
        </p:scale>
        <p:origin x="132"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font" Target="fonts/font21.fntdata"/><Relationship Id="rId112" Type="http://schemas.openxmlformats.org/officeDocument/2006/relationships/font" Target="fonts/font44.fntdata"/><Relationship Id="rId16" Type="http://schemas.openxmlformats.org/officeDocument/2006/relationships/slide" Target="slides/slide15.xml"/><Relationship Id="rId107" Type="http://schemas.openxmlformats.org/officeDocument/2006/relationships/font" Target="fonts/font39.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102" Type="http://schemas.openxmlformats.org/officeDocument/2006/relationships/font" Target="fonts/font34.fntdata"/><Relationship Id="rId110" Type="http://schemas.openxmlformats.org/officeDocument/2006/relationships/font" Target="fonts/font42.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font" Target="fonts/font32.fntdata"/><Relationship Id="rId105" Type="http://schemas.openxmlformats.org/officeDocument/2006/relationships/font" Target="fonts/font37.fntdata"/><Relationship Id="rId113" Type="http://schemas.openxmlformats.org/officeDocument/2006/relationships/font" Target="fonts/font4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5.fntdata"/><Relationship Id="rId108" Type="http://schemas.openxmlformats.org/officeDocument/2006/relationships/font" Target="fonts/font40.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11" Type="http://schemas.openxmlformats.org/officeDocument/2006/relationships/font" Target="fonts/font4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8.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font" Target="fonts/font31.fntdata"/><Relationship Id="rId101" Type="http://schemas.openxmlformats.org/officeDocument/2006/relationships/font" Target="fonts/font3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97" Type="http://schemas.openxmlformats.org/officeDocument/2006/relationships/font" Target="fonts/font29.fntdata"/><Relationship Id="rId104"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3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sv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5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slides/_rels/slide5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12.sv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244" r="4244"/>
          <a:stretch>
            <a:fillRect/>
          </a:stretch>
        </p:blipFill>
        <p:spPr>
          <a:xfrm>
            <a:off x="2154414" y="484845"/>
            <a:ext cx="3339489" cy="652609"/>
          </a:xfrm>
          <a:prstGeom prst="rect">
            <a:avLst/>
          </a:prstGeom>
        </p:spPr>
      </p:pic>
      <p:pic>
        <p:nvPicPr>
          <p:cNvPr id="3" name="Picture 3"/>
          <p:cNvPicPr>
            <a:picLocks noChangeAspect="1"/>
          </p:cNvPicPr>
          <p:nvPr/>
        </p:nvPicPr>
        <p:blipFill>
          <a:blip r:embed="rId4"/>
          <a:srcRect/>
          <a:stretch>
            <a:fillRect/>
          </a:stretch>
        </p:blipFill>
        <p:spPr>
          <a:xfrm>
            <a:off x="1028700" y="460016"/>
            <a:ext cx="796986" cy="677438"/>
          </a:xfrm>
          <a:prstGeom prst="rect">
            <a:avLst/>
          </a:prstGeom>
        </p:spPr>
      </p:pic>
      <p:pic>
        <p:nvPicPr>
          <p:cNvPr id="4" name="Picture 4"/>
          <p:cNvPicPr>
            <a:picLocks noChangeAspect="1"/>
          </p:cNvPicPr>
          <p:nvPr/>
        </p:nvPicPr>
        <p:blipFill>
          <a:blip r:embed="rId5"/>
          <a:srcRect/>
          <a:stretch>
            <a:fillRect/>
          </a:stretch>
        </p:blipFill>
        <p:spPr>
          <a:xfrm>
            <a:off x="9852565" y="0"/>
            <a:ext cx="8435435" cy="8102944"/>
          </a:xfrm>
          <a:prstGeom prst="rect">
            <a:avLst/>
          </a:prstGeom>
        </p:spPr>
      </p:pic>
      <p:pic>
        <p:nvPicPr>
          <p:cNvPr id="5" name="Picture 5"/>
          <p:cNvPicPr>
            <a:picLocks noChangeAspect="1"/>
          </p:cNvPicPr>
          <p:nvPr/>
        </p:nvPicPr>
        <p:blipFill>
          <a:blip r:embed="rId6"/>
          <a:srcRect/>
          <a:stretch>
            <a:fillRect/>
          </a:stretch>
        </p:blipFill>
        <p:spPr>
          <a:xfrm>
            <a:off x="16509733" y="8767258"/>
            <a:ext cx="1057628" cy="982083"/>
          </a:xfrm>
          <a:prstGeom prst="rect">
            <a:avLst/>
          </a:prstGeom>
        </p:spPr>
      </p:pic>
      <p:sp>
        <p:nvSpPr>
          <p:cNvPr id="6" name="TextBox 6"/>
          <p:cNvSpPr txBox="1"/>
          <p:nvPr/>
        </p:nvSpPr>
        <p:spPr>
          <a:xfrm>
            <a:off x="410851" y="1830774"/>
            <a:ext cx="8223349" cy="1446526"/>
          </a:xfrm>
          <a:prstGeom prst="rect">
            <a:avLst/>
          </a:prstGeom>
        </p:spPr>
        <p:txBody>
          <a:bodyPr lIns="0" tIns="0" rIns="0" bIns="0" rtlCol="0" anchor="t">
            <a:spAutoFit/>
          </a:bodyPr>
          <a:lstStyle/>
          <a:p>
            <a:pPr algn="ctr">
              <a:lnSpc>
                <a:spcPts val="11620"/>
              </a:lnSpc>
            </a:pPr>
            <a:r>
              <a:rPr lang="en-US" sz="8300">
                <a:solidFill>
                  <a:srgbClr val="000000"/>
                </a:solidFill>
                <a:latin typeface="Arimo Bold"/>
              </a:rPr>
              <a:t>Diagnosing Well</a:t>
            </a:r>
          </a:p>
        </p:txBody>
      </p:sp>
      <p:sp>
        <p:nvSpPr>
          <p:cNvPr id="7" name="TextBox 7"/>
          <p:cNvSpPr txBox="1"/>
          <p:nvPr/>
        </p:nvSpPr>
        <p:spPr>
          <a:xfrm>
            <a:off x="198147" y="3956222"/>
            <a:ext cx="9441714" cy="4572959"/>
          </a:xfrm>
          <a:prstGeom prst="rect">
            <a:avLst/>
          </a:prstGeom>
        </p:spPr>
        <p:txBody>
          <a:bodyPr lIns="0" tIns="0" rIns="0" bIns="0" rtlCol="0" anchor="t">
            <a:spAutoFit/>
          </a:bodyPr>
          <a:lstStyle/>
          <a:p>
            <a:pPr>
              <a:lnSpc>
                <a:spcPts val="5267"/>
              </a:lnSpc>
            </a:pPr>
            <a:r>
              <a:rPr lang="en-US" sz="3762" dirty="0">
                <a:solidFill>
                  <a:srgbClr val="F05335"/>
                </a:solidFill>
                <a:latin typeface="Arimo Bold"/>
              </a:rPr>
              <a:t>This presentation will cover:</a:t>
            </a:r>
          </a:p>
          <a:p>
            <a:pPr>
              <a:lnSpc>
                <a:spcPts val="5267"/>
              </a:lnSpc>
            </a:pPr>
            <a:endParaRPr lang="en-US" sz="3762" dirty="0">
              <a:solidFill>
                <a:srgbClr val="F05335"/>
              </a:solidFill>
              <a:latin typeface="Arimo Bold"/>
            </a:endParaRPr>
          </a:p>
          <a:p>
            <a:pPr marL="790680" lvl="1" indent="-395340">
              <a:lnSpc>
                <a:spcPts val="5127"/>
              </a:lnSpc>
              <a:buFont typeface="Arial"/>
              <a:buChar char="•"/>
            </a:pPr>
            <a:r>
              <a:rPr lang="en-US" sz="3662" dirty="0">
                <a:solidFill>
                  <a:srgbClr val="000000"/>
                </a:solidFill>
                <a:latin typeface="Arimo"/>
              </a:rPr>
              <a:t>Mental Capacity</a:t>
            </a:r>
          </a:p>
          <a:p>
            <a:pPr marL="790680" lvl="1" indent="-395340">
              <a:lnSpc>
                <a:spcPts val="5127"/>
              </a:lnSpc>
              <a:buFont typeface="Arial"/>
              <a:buChar char="•"/>
            </a:pPr>
            <a:r>
              <a:rPr lang="en-US" sz="3662" dirty="0">
                <a:solidFill>
                  <a:srgbClr val="000000"/>
                </a:solidFill>
                <a:latin typeface="Arimo"/>
              </a:rPr>
              <a:t>Advance Decisions to Refuse Treatment (ADRT)</a:t>
            </a:r>
          </a:p>
          <a:p>
            <a:pPr marL="1124160" lvl="1" indent="-527120">
              <a:lnSpc>
                <a:spcPts val="5127"/>
              </a:lnSpc>
              <a:buFont typeface="Arial"/>
              <a:buChar char="⚬"/>
            </a:pPr>
            <a:r>
              <a:rPr lang="en-US" sz="3662" dirty="0">
                <a:solidFill>
                  <a:srgbClr val="000000"/>
                </a:solidFill>
                <a:latin typeface="Arimo"/>
              </a:rPr>
              <a:t>Life Sustaining Treatment</a:t>
            </a:r>
          </a:p>
          <a:p>
            <a:pPr marL="790680" lvl="1" indent="-395340">
              <a:lnSpc>
                <a:spcPts val="5127"/>
              </a:lnSpc>
              <a:buFont typeface="Arial"/>
              <a:buChar char="•"/>
            </a:pPr>
            <a:r>
              <a:rPr lang="en-US" sz="3662" dirty="0">
                <a:solidFill>
                  <a:srgbClr val="000000"/>
                </a:solidFill>
                <a:latin typeface="Arimo"/>
              </a:rPr>
              <a:t>Making a Will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3" name="TextBox 3"/>
          <p:cNvSpPr txBox="1"/>
          <p:nvPr/>
        </p:nvSpPr>
        <p:spPr>
          <a:xfrm>
            <a:off x="8333586" y="1130540"/>
            <a:ext cx="8430414" cy="2312043"/>
          </a:xfrm>
          <a:prstGeom prst="rect">
            <a:avLst/>
          </a:prstGeom>
        </p:spPr>
        <p:txBody>
          <a:bodyPr wrap="square" lIns="0" tIns="0" rIns="0" bIns="0" rtlCol="0" anchor="t">
            <a:spAutoFit/>
          </a:bodyPr>
          <a:lstStyle/>
          <a:p>
            <a:pPr>
              <a:lnSpc>
                <a:spcPts val="3639"/>
              </a:lnSpc>
            </a:pPr>
            <a:endParaRPr dirty="0"/>
          </a:p>
          <a:p>
            <a:pPr>
              <a:lnSpc>
                <a:spcPts val="3639"/>
              </a:lnSpc>
            </a:pPr>
            <a:r>
              <a:rPr lang="en-US" sz="3600" dirty="0">
                <a:solidFill>
                  <a:srgbClr val="000000"/>
                </a:solidFill>
                <a:latin typeface="Open Sans Light Bold"/>
              </a:rPr>
              <a:t>You can refuse a treatment that could potentially keep you alive, known as life-sustaining treatment.</a:t>
            </a:r>
          </a:p>
          <a:p>
            <a:pPr marL="0" lvl="0" indent="0" algn="l">
              <a:lnSpc>
                <a:spcPts val="3639"/>
              </a:lnSpc>
              <a:spcBef>
                <a:spcPct val="0"/>
              </a:spcBef>
            </a:pPr>
            <a:endParaRPr lang="en-US" sz="3600" dirty="0">
              <a:solidFill>
                <a:srgbClr val="000000"/>
              </a:solidFill>
              <a:latin typeface="Open Sans Light Bold"/>
            </a:endParaRPr>
          </a:p>
        </p:txBody>
      </p:sp>
      <p:sp>
        <p:nvSpPr>
          <p:cNvPr id="4" name="TextBox 4"/>
          <p:cNvSpPr txBox="1"/>
          <p:nvPr/>
        </p:nvSpPr>
        <p:spPr>
          <a:xfrm>
            <a:off x="8333586" y="3702049"/>
            <a:ext cx="9406379" cy="5910336"/>
          </a:xfrm>
          <a:prstGeom prst="rect">
            <a:avLst/>
          </a:prstGeom>
        </p:spPr>
        <p:txBody>
          <a:bodyPr lIns="0" tIns="0" rIns="0" bIns="0" rtlCol="0" anchor="t">
            <a:spAutoFit/>
          </a:bodyPr>
          <a:lstStyle/>
          <a:p>
            <a:pPr>
              <a:lnSpc>
                <a:spcPts val="3675"/>
              </a:lnSpc>
            </a:pPr>
            <a:r>
              <a:rPr lang="en-US" sz="2800" dirty="0">
                <a:solidFill>
                  <a:srgbClr val="000000"/>
                </a:solidFill>
                <a:latin typeface="Canva Sans" panose="020B0604020202020204" charset="0"/>
              </a:rPr>
              <a:t>This is a treatment that replaces or supports ailing bodily functions, such as:</a:t>
            </a:r>
          </a:p>
          <a:p>
            <a:pPr>
              <a:lnSpc>
                <a:spcPts val="3675"/>
              </a:lnSpc>
            </a:pPr>
            <a:endParaRPr lang="en-US" sz="2800" dirty="0">
              <a:solidFill>
                <a:srgbClr val="000000"/>
              </a:solidFill>
              <a:latin typeface="Canva Sans" panose="020B0604020202020204" charset="0"/>
            </a:endParaRPr>
          </a:p>
          <a:p>
            <a:pPr marL="528956" lvl="1" indent="-264478">
              <a:lnSpc>
                <a:spcPts val="3675"/>
              </a:lnSpc>
              <a:buFont typeface="Arial"/>
              <a:buChar char="•"/>
            </a:pPr>
            <a:r>
              <a:rPr lang="en-US" sz="2800" dirty="0">
                <a:solidFill>
                  <a:srgbClr val="000000"/>
                </a:solidFill>
                <a:latin typeface="Canva Sans" panose="020B0604020202020204" charset="0"/>
              </a:rPr>
              <a:t>ventilation – this may be used if you cannot breathe by yourself</a:t>
            </a:r>
          </a:p>
          <a:p>
            <a:pPr marL="528956" lvl="1" indent="-264478">
              <a:lnSpc>
                <a:spcPts val="3675"/>
              </a:lnSpc>
              <a:buFont typeface="Arial"/>
              <a:buChar char="•"/>
            </a:pPr>
            <a:r>
              <a:rPr lang="en-US" sz="2800" dirty="0">
                <a:solidFill>
                  <a:srgbClr val="000000"/>
                </a:solidFill>
                <a:latin typeface="Canva Sans" panose="020B0604020202020204" charset="0"/>
              </a:rPr>
              <a:t>cardiopulmonary resuscitation (CPR) – this may be used if your heart stops</a:t>
            </a:r>
          </a:p>
          <a:p>
            <a:pPr marL="528956" lvl="1" indent="-264478">
              <a:lnSpc>
                <a:spcPts val="3675"/>
              </a:lnSpc>
              <a:buFont typeface="Arial"/>
              <a:buChar char="•"/>
            </a:pPr>
            <a:r>
              <a:rPr lang="en-US" sz="2800" dirty="0">
                <a:solidFill>
                  <a:srgbClr val="000000"/>
                </a:solidFill>
                <a:latin typeface="Canva Sans" panose="020B0604020202020204" charset="0"/>
              </a:rPr>
              <a:t>antibiotics – antibiotics can be life sustaining in treatable pneumonia or can be a comfort measure for terminally ill patients with purulent sputum.</a:t>
            </a:r>
          </a:p>
          <a:p>
            <a:pPr>
              <a:lnSpc>
                <a:spcPts val="3090"/>
              </a:lnSpc>
            </a:pPr>
            <a:endParaRPr lang="en-US" sz="2450" dirty="0">
              <a:solidFill>
                <a:srgbClr val="000000"/>
              </a:solidFill>
              <a:latin typeface="Open Sauce"/>
            </a:endParaRPr>
          </a:p>
          <a:p>
            <a:pPr>
              <a:lnSpc>
                <a:spcPts val="3090"/>
              </a:lnSpc>
            </a:pPr>
            <a:endParaRPr lang="en-US" sz="2450" dirty="0">
              <a:solidFill>
                <a:srgbClr val="000000"/>
              </a:solidFill>
              <a:latin typeface="Open Sauce"/>
            </a:endParaRPr>
          </a:p>
          <a:p>
            <a:pPr marL="0" lvl="0" indent="0" algn="l">
              <a:lnSpc>
                <a:spcPts val="3090"/>
              </a:lnSpc>
              <a:spcBef>
                <a:spcPct val="0"/>
              </a:spcBef>
            </a:pPr>
            <a:endParaRPr lang="en-US" sz="2450" dirty="0">
              <a:solidFill>
                <a:srgbClr val="000000"/>
              </a:solidFill>
              <a:latin typeface="Open Sauce"/>
            </a:endParaRPr>
          </a:p>
        </p:txBody>
      </p:sp>
      <p:sp>
        <p:nvSpPr>
          <p:cNvPr id="5" name="TextBox 18">
            <a:extLst>
              <a:ext uri="{FF2B5EF4-FFF2-40B4-BE49-F238E27FC236}">
                <a16:creationId xmlns:a16="http://schemas.microsoft.com/office/drawing/2014/main" id="{3F362B8D-D7AD-5CC3-36B1-662FF90EF4CD}"/>
              </a:ext>
            </a:extLst>
          </p:cNvPr>
          <p:cNvSpPr txBox="1"/>
          <p:nvPr/>
        </p:nvSpPr>
        <p:spPr>
          <a:xfrm>
            <a:off x="967526" y="3629450"/>
            <a:ext cx="5826085" cy="2369751"/>
          </a:xfrm>
          <a:prstGeom prst="rect">
            <a:avLst/>
          </a:prstGeom>
        </p:spPr>
        <p:txBody>
          <a:bodyPr wrap="square" lIns="0" tIns="0" rIns="0" bIns="0" rtlCol="0" anchor="t">
            <a:spAutoFit/>
          </a:bodyPr>
          <a:lstStyle/>
          <a:p>
            <a:pPr marL="0" lvl="0" indent="0" algn="l">
              <a:lnSpc>
                <a:spcPts val="6120"/>
              </a:lnSpc>
              <a:spcBef>
                <a:spcPct val="0"/>
              </a:spcBef>
            </a:pPr>
            <a:r>
              <a:rPr lang="en-US" sz="6600" dirty="0">
                <a:solidFill>
                  <a:srgbClr val="000000"/>
                </a:solidFill>
                <a:latin typeface="Open Sans Light Bold"/>
              </a:rPr>
              <a:t>ADRTs- Life Sustaining Treatment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AutoShape 2"/>
          <p:cNvSpPr/>
          <p:nvPr/>
        </p:nvSpPr>
        <p:spPr>
          <a:xfrm>
            <a:off x="1190625" y="5133975"/>
            <a:ext cx="16068675" cy="0"/>
          </a:xfrm>
          <a:prstGeom prst="line">
            <a:avLst/>
          </a:prstGeom>
          <a:ln w="19050" cap="rnd">
            <a:solidFill>
              <a:srgbClr val="F05335"/>
            </a:solidFill>
            <a:prstDash val="solid"/>
            <a:headEnd type="none" w="sm" len="sm"/>
            <a:tailEnd type="none" w="sm" len="sm"/>
          </a:ln>
        </p:spPr>
      </p:sp>
      <p:grpSp>
        <p:nvGrpSpPr>
          <p:cNvPr id="3" name="Group 3"/>
          <p:cNvGrpSpPr/>
          <p:nvPr/>
        </p:nvGrpSpPr>
        <p:grpSpPr>
          <a:xfrm>
            <a:off x="1028700" y="4981575"/>
            <a:ext cx="323850" cy="32385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5" name="Group 5"/>
          <p:cNvGrpSpPr/>
          <p:nvPr/>
        </p:nvGrpSpPr>
        <p:grpSpPr>
          <a:xfrm>
            <a:off x="5317258" y="4972050"/>
            <a:ext cx="323850" cy="3238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7" name="Group 7"/>
          <p:cNvGrpSpPr/>
          <p:nvPr/>
        </p:nvGrpSpPr>
        <p:grpSpPr>
          <a:xfrm>
            <a:off x="9605817" y="4972050"/>
            <a:ext cx="323850" cy="3238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9" name="Group 9"/>
          <p:cNvGrpSpPr/>
          <p:nvPr/>
        </p:nvGrpSpPr>
        <p:grpSpPr>
          <a:xfrm>
            <a:off x="13894375" y="4972050"/>
            <a:ext cx="323850" cy="32385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1" name="TextBox 11"/>
          <p:cNvSpPr txBox="1"/>
          <p:nvPr/>
        </p:nvSpPr>
        <p:spPr>
          <a:xfrm>
            <a:off x="1028700" y="1273810"/>
            <a:ext cx="16230600" cy="1219200"/>
          </a:xfrm>
          <a:prstGeom prst="rect">
            <a:avLst/>
          </a:prstGeom>
        </p:spPr>
        <p:txBody>
          <a:bodyPr lIns="0" tIns="0" rIns="0" bIns="0" rtlCol="0" anchor="t">
            <a:spAutoFit/>
          </a:bodyPr>
          <a:lstStyle/>
          <a:p>
            <a:pPr marL="0" lvl="0" indent="0">
              <a:lnSpc>
                <a:spcPts val="9600"/>
              </a:lnSpc>
              <a:spcBef>
                <a:spcPct val="0"/>
              </a:spcBef>
            </a:pPr>
            <a:r>
              <a:rPr lang="en-US" sz="8000" dirty="0">
                <a:solidFill>
                  <a:srgbClr val="000000"/>
                </a:solidFill>
                <a:latin typeface="Open Sans Extra Bold"/>
              </a:rPr>
              <a:t>Why Should I make a Will? </a:t>
            </a:r>
          </a:p>
        </p:txBody>
      </p:sp>
      <p:sp>
        <p:nvSpPr>
          <p:cNvPr id="12" name="TextBox 12"/>
          <p:cNvSpPr txBox="1"/>
          <p:nvPr/>
        </p:nvSpPr>
        <p:spPr>
          <a:xfrm>
            <a:off x="1028700" y="5962650"/>
            <a:ext cx="3364925" cy="13741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Open Sauce"/>
              </a:rPr>
              <a:t>I have control over who administers my estate </a:t>
            </a:r>
          </a:p>
        </p:txBody>
      </p:sp>
      <p:sp>
        <p:nvSpPr>
          <p:cNvPr id="13" name="TextBox 13"/>
          <p:cNvSpPr txBox="1"/>
          <p:nvPr/>
        </p:nvSpPr>
        <p:spPr>
          <a:xfrm>
            <a:off x="5317258" y="5962650"/>
            <a:ext cx="3364925" cy="18313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Open Sauce"/>
              </a:rPr>
              <a:t>I can leave my assets to the people I care about </a:t>
            </a:r>
          </a:p>
        </p:txBody>
      </p:sp>
      <p:sp>
        <p:nvSpPr>
          <p:cNvPr id="14" name="TextBox 14"/>
          <p:cNvSpPr txBox="1"/>
          <p:nvPr/>
        </p:nvSpPr>
        <p:spPr>
          <a:xfrm>
            <a:off x="9605817" y="5962650"/>
            <a:ext cx="3364925" cy="9169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Open Sauce"/>
              </a:rPr>
              <a:t>I can benefit from tax relief </a:t>
            </a:r>
          </a:p>
        </p:txBody>
      </p:sp>
      <p:sp>
        <p:nvSpPr>
          <p:cNvPr id="15" name="TextBox 15"/>
          <p:cNvSpPr txBox="1"/>
          <p:nvPr/>
        </p:nvSpPr>
        <p:spPr>
          <a:xfrm>
            <a:off x="13894375" y="5962650"/>
            <a:ext cx="3364925" cy="18313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Open Sauce"/>
              </a:rPr>
              <a:t>I can avoid disputes between family members after my death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674512" y="1260189"/>
            <a:ext cx="7512863" cy="5716309"/>
          </a:xfrm>
          <a:prstGeom prst="rect">
            <a:avLst/>
          </a:prstGeom>
        </p:spPr>
      </p:pic>
      <p:sp>
        <p:nvSpPr>
          <p:cNvPr id="3" name="TextBox 3"/>
          <p:cNvSpPr txBox="1"/>
          <p:nvPr/>
        </p:nvSpPr>
        <p:spPr>
          <a:xfrm>
            <a:off x="2721834" y="646779"/>
            <a:ext cx="6589068" cy="613410"/>
          </a:xfrm>
          <a:prstGeom prst="rect">
            <a:avLst/>
          </a:prstGeom>
        </p:spPr>
        <p:txBody>
          <a:bodyPr lIns="0" tIns="0" rIns="0" bIns="0" rtlCol="0" anchor="t">
            <a:spAutoFit/>
          </a:bodyPr>
          <a:lstStyle/>
          <a:p>
            <a:pPr algn="ctr">
              <a:lnSpc>
                <a:spcPts val="5039"/>
              </a:lnSpc>
            </a:pPr>
            <a:r>
              <a:rPr lang="en-US" sz="3599">
                <a:solidFill>
                  <a:srgbClr val="000000"/>
                </a:solidFill>
                <a:latin typeface="Open Sans Extra Bold"/>
              </a:rPr>
              <a:t>Scenario: Fred Making a will</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4705" y="232995"/>
            <a:ext cx="1597218" cy="1591409"/>
          </a:xfrm>
          <a:prstGeom prst="rect">
            <a:avLst/>
          </a:prstGeom>
        </p:spPr>
      </p:pic>
      <p:sp>
        <p:nvSpPr>
          <p:cNvPr id="5" name="TextBox 5"/>
          <p:cNvSpPr txBox="1"/>
          <p:nvPr/>
        </p:nvSpPr>
        <p:spPr>
          <a:xfrm>
            <a:off x="1028700" y="1738680"/>
            <a:ext cx="8790970" cy="6000116"/>
          </a:xfrm>
          <a:prstGeom prst="rect">
            <a:avLst/>
          </a:prstGeom>
        </p:spPr>
        <p:txBody>
          <a:bodyPr lIns="0" tIns="0" rIns="0" bIns="0" rtlCol="0" anchor="t">
            <a:spAutoFit/>
          </a:bodyPr>
          <a:lstStyle/>
          <a:p>
            <a:pPr>
              <a:lnSpc>
                <a:spcPts val="4759"/>
              </a:lnSpc>
            </a:pPr>
            <a:endParaRPr/>
          </a:p>
          <a:p>
            <a:pPr>
              <a:lnSpc>
                <a:spcPts val="4759"/>
              </a:lnSpc>
            </a:pPr>
            <a:r>
              <a:rPr lang="en-US" sz="3399">
                <a:solidFill>
                  <a:srgbClr val="000000"/>
                </a:solidFill>
                <a:latin typeface="Arimo"/>
              </a:rPr>
              <a:t>Fred has early on-set dementia. He wishes to make a Will but has poor short-term memory and struggles to retain new information for more than about an hour. A solicitor meets with him to discuss the Will. Fred knows what a Will is but does not realise the size of his estate. The solicitor explains the details of the decision orally and in writing. </a:t>
            </a:r>
          </a:p>
          <a:p>
            <a:pPr>
              <a:lnSpc>
                <a:spcPts val="4759"/>
              </a:lnSpc>
            </a:pPr>
            <a:endParaRPr lang="en-US" sz="3399">
              <a:solidFill>
                <a:srgbClr val="000000"/>
              </a:solidFill>
              <a:latin typeface="Arimo"/>
            </a:endParaRPr>
          </a:p>
        </p:txBody>
      </p:sp>
      <p:sp>
        <p:nvSpPr>
          <p:cNvPr id="6" name="TextBox 6"/>
          <p:cNvSpPr txBox="1"/>
          <p:nvPr/>
        </p:nvSpPr>
        <p:spPr>
          <a:xfrm>
            <a:off x="247422" y="8263358"/>
            <a:ext cx="11563578" cy="629920"/>
          </a:xfrm>
          <a:prstGeom prst="rect">
            <a:avLst/>
          </a:prstGeom>
        </p:spPr>
        <p:txBody>
          <a:bodyPr wrap="square" lIns="0" tIns="0" rIns="0" bIns="0" rtlCol="0" anchor="t">
            <a:spAutoFit/>
          </a:bodyPr>
          <a:lstStyle/>
          <a:p>
            <a:pPr algn="ctr">
              <a:lnSpc>
                <a:spcPts val="5179"/>
              </a:lnSpc>
            </a:pPr>
            <a:r>
              <a:rPr lang="en-US" sz="3699" dirty="0">
                <a:solidFill>
                  <a:srgbClr val="000000"/>
                </a:solidFill>
                <a:latin typeface="Open Sans Extra Bold Bold"/>
              </a:rPr>
              <a:t>Does Fred have capacity to create the Will?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913042" y="1028700"/>
            <a:ext cx="7346258" cy="7346258"/>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25000" r="-25000"/>
              </a:stretch>
            </a:blipFill>
          </p:spPr>
        </p:sp>
      </p:grpSp>
      <p:sp>
        <p:nvSpPr>
          <p:cNvPr id="4" name="TextBox 4"/>
          <p:cNvSpPr txBox="1"/>
          <p:nvPr/>
        </p:nvSpPr>
        <p:spPr>
          <a:xfrm>
            <a:off x="782755" y="1826274"/>
            <a:ext cx="6812905" cy="3133725"/>
          </a:xfrm>
          <a:prstGeom prst="rect">
            <a:avLst/>
          </a:prstGeom>
        </p:spPr>
        <p:txBody>
          <a:bodyPr lIns="0" tIns="0" rIns="0" bIns="0" rtlCol="0" anchor="t">
            <a:spAutoFit/>
          </a:bodyPr>
          <a:lstStyle/>
          <a:p>
            <a:pPr algn="ctr">
              <a:lnSpc>
                <a:spcPts val="12599"/>
              </a:lnSpc>
            </a:pPr>
            <a:r>
              <a:rPr lang="en-US" sz="9000">
                <a:solidFill>
                  <a:srgbClr val="000000"/>
                </a:solidFill>
                <a:latin typeface="Open Sans Extra Bold"/>
              </a:rPr>
              <a:t>Supporting </a:t>
            </a:r>
          </a:p>
          <a:p>
            <a:pPr>
              <a:lnSpc>
                <a:spcPts val="12599"/>
              </a:lnSpc>
            </a:pPr>
            <a:r>
              <a:rPr lang="en-US" sz="9000">
                <a:solidFill>
                  <a:srgbClr val="000000"/>
                </a:solidFill>
                <a:latin typeface="Open Sans Extra Bold"/>
              </a:rPr>
              <a:t>Well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2985" y="3747550"/>
            <a:ext cx="1886882" cy="273101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64779" y="3905227"/>
            <a:ext cx="2618601" cy="2415659"/>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47208" y="3669518"/>
            <a:ext cx="2875342" cy="2887078"/>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24329" y="3728042"/>
            <a:ext cx="2770029" cy="2770029"/>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262621" y="3890045"/>
            <a:ext cx="2342374" cy="2446023"/>
          </a:xfrm>
          <a:prstGeom prst="rect">
            <a:avLst/>
          </a:prstGeom>
        </p:spPr>
      </p:pic>
      <p:sp>
        <p:nvSpPr>
          <p:cNvPr id="7" name="TextBox 7"/>
          <p:cNvSpPr txBox="1"/>
          <p:nvPr/>
        </p:nvSpPr>
        <p:spPr>
          <a:xfrm>
            <a:off x="1433460" y="7363855"/>
            <a:ext cx="2445931" cy="714375"/>
          </a:xfrm>
          <a:prstGeom prst="rect">
            <a:avLst/>
          </a:prstGeom>
        </p:spPr>
        <p:txBody>
          <a:bodyPr lIns="0" tIns="0" rIns="0" bIns="0" rtlCol="0" anchor="t">
            <a:spAutoFit/>
          </a:bodyPr>
          <a:lstStyle/>
          <a:p>
            <a:pPr marL="0" lvl="0" indent="0" algn="ctr">
              <a:lnSpc>
                <a:spcPts val="5999"/>
              </a:lnSpc>
              <a:spcBef>
                <a:spcPct val="0"/>
              </a:spcBef>
            </a:pPr>
            <a:r>
              <a:rPr lang="en-US" sz="3999">
                <a:solidFill>
                  <a:srgbClr val="191919"/>
                </a:solidFill>
                <a:latin typeface="Open Sauce Bold"/>
              </a:rPr>
              <a:t>TIME</a:t>
            </a:r>
          </a:p>
        </p:txBody>
      </p:sp>
      <p:sp>
        <p:nvSpPr>
          <p:cNvPr id="8" name="TextBox 8"/>
          <p:cNvSpPr txBox="1"/>
          <p:nvPr/>
        </p:nvSpPr>
        <p:spPr>
          <a:xfrm>
            <a:off x="4751114" y="7363855"/>
            <a:ext cx="2445931" cy="714375"/>
          </a:xfrm>
          <a:prstGeom prst="rect">
            <a:avLst/>
          </a:prstGeom>
        </p:spPr>
        <p:txBody>
          <a:bodyPr lIns="0" tIns="0" rIns="0" bIns="0" rtlCol="0" anchor="t">
            <a:spAutoFit/>
          </a:bodyPr>
          <a:lstStyle/>
          <a:p>
            <a:pPr marL="0" lvl="0" indent="0" algn="ctr">
              <a:lnSpc>
                <a:spcPts val="5999"/>
              </a:lnSpc>
              <a:spcBef>
                <a:spcPct val="0"/>
              </a:spcBef>
            </a:pPr>
            <a:r>
              <a:rPr lang="en-US" sz="3999">
                <a:solidFill>
                  <a:srgbClr val="191919"/>
                </a:solidFill>
                <a:latin typeface="Open Sauce Bold"/>
              </a:rPr>
              <a:t>CHOICE</a:t>
            </a:r>
          </a:p>
        </p:txBody>
      </p:sp>
      <p:sp>
        <p:nvSpPr>
          <p:cNvPr id="9" name="TextBox 9"/>
          <p:cNvSpPr txBox="1"/>
          <p:nvPr/>
        </p:nvSpPr>
        <p:spPr>
          <a:xfrm>
            <a:off x="7854561" y="7363855"/>
            <a:ext cx="2660637" cy="714375"/>
          </a:xfrm>
          <a:prstGeom prst="rect">
            <a:avLst/>
          </a:prstGeom>
        </p:spPr>
        <p:txBody>
          <a:bodyPr lIns="0" tIns="0" rIns="0" bIns="0" rtlCol="0" anchor="t">
            <a:spAutoFit/>
          </a:bodyPr>
          <a:lstStyle/>
          <a:p>
            <a:pPr marL="0" lvl="0" indent="0" algn="ctr">
              <a:lnSpc>
                <a:spcPts val="5999"/>
              </a:lnSpc>
              <a:spcBef>
                <a:spcPct val="0"/>
              </a:spcBef>
            </a:pPr>
            <a:r>
              <a:rPr lang="en-US" sz="3999">
                <a:solidFill>
                  <a:srgbClr val="191919"/>
                </a:solidFill>
                <a:latin typeface="Open Sauce Bold"/>
              </a:rPr>
              <a:t>CONTROL</a:t>
            </a:r>
          </a:p>
        </p:txBody>
      </p:sp>
      <p:sp>
        <p:nvSpPr>
          <p:cNvPr id="10" name="TextBox 10"/>
          <p:cNvSpPr txBox="1"/>
          <p:nvPr/>
        </p:nvSpPr>
        <p:spPr>
          <a:xfrm>
            <a:off x="11248427" y="7363855"/>
            <a:ext cx="2445931" cy="714375"/>
          </a:xfrm>
          <a:prstGeom prst="rect">
            <a:avLst/>
          </a:prstGeom>
        </p:spPr>
        <p:txBody>
          <a:bodyPr lIns="0" tIns="0" rIns="0" bIns="0" rtlCol="0" anchor="t">
            <a:spAutoFit/>
          </a:bodyPr>
          <a:lstStyle/>
          <a:p>
            <a:pPr marL="0" lvl="0" indent="0" algn="ctr">
              <a:lnSpc>
                <a:spcPts val="5999"/>
              </a:lnSpc>
              <a:spcBef>
                <a:spcPct val="0"/>
              </a:spcBef>
            </a:pPr>
            <a:r>
              <a:rPr lang="en-US" sz="3999">
                <a:solidFill>
                  <a:srgbClr val="191919"/>
                </a:solidFill>
                <a:latin typeface="Open Sauce Bold"/>
              </a:rPr>
              <a:t>COST</a:t>
            </a:r>
          </a:p>
        </p:txBody>
      </p:sp>
      <p:sp>
        <p:nvSpPr>
          <p:cNvPr id="11" name="TextBox 11"/>
          <p:cNvSpPr txBox="1"/>
          <p:nvPr/>
        </p:nvSpPr>
        <p:spPr>
          <a:xfrm>
            <a:off x="14408609" y="6987617"/>
            <a:ext cx="2445931" cy="1466850"/>
          </a:xfrm>
          <a:prstGeom prst="rect">
            <a:avLst/>
          </a:prstGeom>
        </p:spPr>
        <p:txBody>
          <a:bodyPr lIns="0" tIns="0" rIns="0" bIns="0" rtlCol="0" anchor="t">
            <a:spAutoFit/>
          </a:bodyPr>
          <a:lstStyle/>
          <a:p>
            <a:pPr marL="0" lvl="0" indent="0" algn="ctr">
              <a:lnSpc>
                <a:spcPts val="5999"/>
              </a:lnSpc>
              <a:spcBef>
                <a:spcPct val="0"/>
              </a:spcBef>
            </a:pPr>
            <a:r>
              <a:rPr lang="en-US" sz="3999">
                <a:solidFill>
                  <a:srgbClr val="191919"/>
                </a:solidFill>
                <a:latin typeface="Open Sauce Bold"/>
              </a:rPr>
              <a:t>PEACE OF MIND</a:t>
            </a:r>
          </a:p>
        </p:txBody>
      </p:sp>
      <p:sp>
        <p:nvSpPr>
          <p:cNvPr id="12" name="TextBox 12"/>
          <p:cNvSpPr txBox="1"/>
          <p:nvPr/>
        </p:nvSpPr>
        <p:spPr>
          <a:xfrm>
            <a:off x="2850448" y="1060933"/>
            <a:ext cx="12576902" cy="1533525"/>
          </a:xfrm>
          <a:prstGeom prst="rect">
            <a:avLst/>
          </a:prstGeom>
        </p:spPr>
        <p:txBody>
          <a:bodyPr wrap="square" lIns="0" tIns="0" rIns="0" bIns="0" rtlCol="0" anchor="t">
            <a:spAutoFit/>
          </a:bodyPr>
          <a:lstStyle/>
          <a:p>
            <a:pPr algn="ctr">
              <a:lnSpc>
                <a:spcPts val="12599"/>
              </a:lnSpc>
            </a:pPr>
            <a:r>
              <a:rPr lang="en-US" sz="9000" dirty="0">
                <a:solidFill>
                  <a:srgbClr val="191919"/>
                </a:solidFill>
                <a:latin typeface="Open Sans Extra Bold"/>
              </a:rPr>
              <a:t>Why Create an LPA?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3724969" y="1181100"/>
            <a:ext cx="10838061" cy="1533525"/>
          </a:xfrm>
          <a:prstGeom prst="rect">
            <a:avLst/>
          </a:prstGeom>
        </p:spPr>
        <p:txBody>
          <a:bodyPr wrap="square" lIns="0" tIns="0" rIns="0" bIns="0" rtlCol="0" anchor="t">
            <a:spAutoFit/>
          </a:bodyPr>
          <a:lstStyle/>
          <a:p>
            <a:pPr algn="ctr">
              <a:lnSpc>
                <a:spcPts val="12599"/>
              </a:lnSpc>
            </a:pPr>
            <a:r>
              <a:rPr lang="en-US" sz="9000" dirty="0">
                <a:solidFill>
                  <a:srgbClr val="F05335"/>
                </a:solidFill>
                <a:latin typeface="Open Sans Extra Bold"/>
              </a:rPr>
              <a:t>What is a LPA?</a:t>
            </a:r>
          </a:p>
        </p:txBody>
      </p:sp>
      <p:sp>
        <p:nvSpPr>
          <p:cNvPr id="3" name="TextBox 3"/>
          <p:cNvSpPr txBox="1"/>
          <p:nvPr/>
        </p:nvSpPr>
        <p:spPr>
          <a:xfrm>
            <a:off x="1476374" y="3932446"/>
            <a:ext cx="15335250" cy="3663823"/>
          </a:xfrm>
          <a:prstGeom prst="rect">
            <a:avLst/>
          </a:prstGeom>
        </p:spPr>
        <p:txBody>
          <a:bodyPr wrap="square" lIns="0" tIns="0" rIns="0" bIns="0" rtlCol="0" anchor="t">
            <a:spAutoFit/>
          </a:bodyPr>
          <a:lstStyle/>
          <a:p>
            <a:pPr algn="ctr">
              <a:lnSpc>
                <a:spcPts val="7279"/>
              </a:lnSpc>
            </a:pPr>
            <a:r>
              <a:rPr lang="en-US" sz="5199" dirty="0">
                <a:solidFill>
                  <a:srgbClr val="191919"/>
                </a:solidFill>
                <a:latin typeface="Open Sauce"/>
              </a:rPr>
              <a:t>A Lasting Power of Attorney is a legal document which allows you to appoint an individual or a group of individuals to make decisions on your behalf.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840832" y="2837730"/>
            <a:ext cx="6939085" cy="5960317"/>
            <a:chOff x="0" y="0"/>
            <a:chExt cx="5372576" cy="4614767"/>
          </a:xfrm>
        </p:grpSpPr>
        <p:sp>
          <p:nvSpPr>
            <p:cNvPr id="3" name="Freeform 3"/>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FFCD78"/>
            </a:solidFill>
          </p:spPr>
        </p:sp>
      </p:grpSp>
      <p:grpSp>
        <p:nvGrpSpPr>
          <p:cNvPr id="4" name="Group 4"/>
          <p:cNvGrpSpPr/>
          <p:nvPr/>
        </p:nvGrpSpPr>
        <p:grpSpPr>
          <a:xfrm>
            <a:off x="9367528" y="2837730"/>
            <a:ext cx="6939085" cy="5960317"/>
            <a:chOff x="0" y="0"/>
            <a:chExt cx="5372576" cy="4614767"/>
          </a:xfrm>
        </p:grpSpPr>
        <p:sp>
          <p:nvSpPr>
            <p:cNvPr id="5" name="Freeform 5"/>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FFCD78"/>
            </a:solidFill>
          </p:spPr>
        </p:sp>
      </p:grpSp>
      <p:sp>
        <p:nvSpPr>
          <p:cNvPr id="6" name="TextBox 6"/>
          <p:cNvSpPr txBox="1"/>
          <p:nvPr/>
        </p:nvSpPr>
        <p:spPr>
          <a:xfrm>
            <a:off x="9929103" y="5143500"/>
            <a:ext cx="5815934" cy="2743200"/>
          </a:xfrm>
          <a:prstGeom prst="rect">
            <a:avLst/>
          </a:prstGeom>
        </p:spPr>
        <p:txBody>
          <a:bodyPr lIns="0" tIns="0" rIns="0" bIns="0" rtlCol="0" anchor="t">
            <a:spAutoFit/>
          </a:bodyPr>
          <a:lstStyle/>
          <a:p>
            <a:pPr algn="ctr">
              <a:lnSpc>
                <a:spcPts val="7271"/>
              </a:lnSpc>
            </a:pPr>
            <a:r>
              <a:rPr lang="en-US" sz="6059">
                <a:solidFill>
                  <a:srgbClr val="191919"/>
                </a:solidFill>
                <a:latin typeface="Open Sauce Bold"/>
              </a:rPr>
              <a:t>HEALTH </a:t>
            </a:r>
          </a:p>
          <a:p>
            <a:pPr algn="ctr">
              <a:lnSpc>
                <a:spcPts val="7271"/>
              </a:lnSpc>
            </a:pPr>
            <a:r>
              <a:rPr lang="en-US" sz="6059">
                <a:solidFill>
                  <a:srgbClr val="191919"/>
                </a:solidFill>
                <a:latin typeface="Open Sauce Bold"/>
              </a:rPr>
              <a:t>AND </a:t>
            </a:r>
          </a:p>
          <a:p>
            <a:pPr marL="0" lvl="0" indent="0" algn="ctr">
              <a:lnSpc>
                <a:spcPts val="7271"/>
              </a:lnSpc>
              <a:spcBef>
                <a:spcPct val="0"/>
              </a:spcBef>
            </a:pPr>
            <a:r>
              <a:rPr lang="en-US" sz="6059">
                <a:solidFill>
                  <a:srgbClr val="191919"/>
                </a:solidFill>
                <a:latin typeface="Open Sauce Bold"/>
              </a:rPr>
              <a:t>WELFARE </a:t>
            </a:r>
          </a:p>
        </p:txBody>
      </p:sp>
      <p:sp>
        <p:nvSpPr>
          <p:cNvPr id="7" name="TextBox 7"/>
          <p:cNvSpPr txBox="1"/>
          <p:nvPr/>
        </p:nvSpPr>
        <p:spPr>
          <a:xfrm>
            <a:off x="2542962" y="5143500"/>
            <a:ext cx="5815934" cy="2914650"/>
          </a:xfrm>
          <a:prstGeom prst="rect">
            <a:avLst/>
          </a:prstGeom>
        </p:spPr>
        <p:txBody>
          <a:bodyPr lIns="0" tIns="0" rIns="0" bIns="0" rtlCol="0" anchor="t">
            <a:spAutoFit/>
          </a:bodyPr>
          <a:lstStyle/>
          <a:p>
            <a:pPr marL="0" lvl="0" indent="0" algn="ctr">
              <a:lnSpc>
                <a:spcPts val="7679"/>
              </a:lnSpc>
              <a:spcBef>
                <a:spcPct val="0"/>
              </a:spcBef>
            </a:pPr>
            <a:r>
              <a:rPr lang="en-US" sz="6399">
                <a:solidFill>
                  <a:srgbClr val="191919"/>
                </a:solidFill>
                <a:latin typeface="Open Sauce Bold"/>
              </a:rPr>
              <a:t>PROPERTY AND FINANCIAL</a:t>
            </a:r>
          </a:p>
        </p:txBody>
      </p:sp>
      <p:grpSp>
        <p:nvGrpSpPr>
          <p:cNvPr id="8" name="Group 8"/>
          <p:cNvGrpSpPr/>
          <p:nvPr/>
        </p:nvGrpSpPr>
        <p:grpSpPr>
          <a:xfrm>
            <a:off x="4429462" y="2962337"/>
            <a:ext cx="2042935" cy="204293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8EC"/>
            </a:solidFill>
          </p:spPr>
        </p:sp>
      </p:grpSp>
      <p:sp>
        <p:nvSpPr>
          <p:cNvPr id="10" name="TextBox 10"/>
          <p:cNvSpPr txBox="1"/>
          <p:nvPr/>
        </p:nvSpPr>
        <p:spPr>
          <a:xfrm>
            <a:off x="4067810" y="3458406"/>
            <a:ext cx="2766240" cy="888871"/>
          </a:xfrm>
          <a:prstGeom prst="rect">
            <a:avLst/>
          </a:prstGeom>
        </p:spPr>
        <p:txBody>
          <a:bodyPr lIns="0" tIns="0" rIns="0" bIns="0" rtlCol="0" anchor="t">
            <a:spAutoFit/>
          </a:bodyPr>
          <a:lstStyle/>
          <a:p>
            <a:pPr marL="0" lvl="1" indent="0" algn="ctr">
              <a:lnSpc>
                <a:spcPts val="7536"/>
              </a:lnSpc>
              <a:spcBef>
                <a:spcPct val="0"/>
              </a:spcBef>
            </a:pPr>
            <a:r>
              <a:rPr lang="en-US" sz="4800">
                <a:solidFill>
                  <a:srgbClr val="191919"/>
                </a:solidFill>
                <a:latin typeface="Open Sauce Bold"/>
              </a:rPr>
              <a:t>LP1F</a:t>
            </a:r>
          </a:p>
        </p:txBody>
      </p:sp>
      <p:grpSp>
        <p:nvGrpSpPr>
          <p:cNvPr id="11" name="Group 11"/>
          <p:cNvGrpSpPr/>
          <p:nvPr/>
        </p:nvGrpSpPr>
        <p:grpSpPr>
          <a:xfrm>
            <a:off x="11936154" y="2962337"/>
            <a:ext cx="2042935" cy="204293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F8EC"/>
            </a:solidFill>
          </p:spPr>
        </p:sp>
      </p:grpSp>
      <p:sp>
        <p:nvSpPr>
          <p:cNvPr id="13" name="TextBox 13"/>
          <p:cNvSpPr txBox="1"/>
          <p:nvPr/>
        </p:nvSpPr>
        <p:spPr>
          <a:xfrm>
            <a:off x="11444946" y="3448879"/>
            <a:ext cx="2987249" cy="888873"/>
          </a:xfrm>
          <a:prstGeom prst="rect">
            <a:avLst/>
          </a:prstGeom>
        </p:spPr>
        <p:txBody>
          <a:bodyPr lIns="0" tIns="0" rIns="0" bIns="0" rtlCol="0" anchor="t">
            <a:spAutoFit/>
          </a:bodyPr>
          <a:lstStyle/>
          <a:p>
            <a:pPr marL="0" lvl="1" indent="0" algn="ctr">
              <a:lnSpc>
                <a:spcPts val="7536"/>
              </a:lnSpc>
              <a:spcBef>
                <a:spcPct val="0"/>
              </a:spcBef>
            </a:pPr>
            <a:r>
              <a:rPr lang="en-US" sz="4800">
                <a:solidFill>
                  <a:srgbClr val="191919"/>
                </a:solidFill>
                <a:latin typeface="Open Sauce Bold"/>
              </a:rPr>
              <a:t>LP1H</a:t>
            </a:r>
          </a:p>
        </p:txBody>
      </p:sp>
      <p:sp>
        <p:nvSpPr>
          <p:cNvPr id="14" name="TextBox 14"/>
          <p:cNvSpPr txBox="1"/>
          <p:nvPr/>
        </p:nvSpPr>
        <p:spPr>
          <a:xfrm>
            <a:off x="1295400" y="599746"/>
            <a:ext cx="15483020" cy="1533525"/>
          </a:xfrm>
          <a:prstGeom prst="rect">
            <a:avLst/>
          </a:prstGeom>
        </p:spPr>
        <p:txBody>
          <a:bodyPr lIns="0" tIns="0" rIns="0" bIns="0" rtlCol="0" anchor="t">
            <a:spAutoFit/>
          </a:bodyPr>
          <a:lstStyle/>
          <a:p>
            <a:pPr algn="ctr">
              <a:lnSpc>
                <a:spcPts val="12599"/>
              </a:lnSpc>
            </a:pPr>
            <a:r>
              <a:rPr lang="en-US" sz="9000" dirty="0">
                <a:solidFill>
                  <a:srgbClr val="191919"/>
                </a:solidFill>
                <a:latin typeface="Open Sans Extra Bold"/>
              </a:rPr>
              <a:t>Lasting Power of Attorney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6051" y="5143500"/>
            <a:ext cx="3905319" cy="4114800"/>
          </a:xfrm>
          <a:prstGeom prst="rect">
            <a:avLst/>
          </a:prstGeom>
        </p:spPr>
      </p:pic>
      <p:sp>
        <p:nvSpPr>
          <p:cNvPr id="3" name="TextBox 3"/>
          <p:cNvSpPr txBox="1"/>
          <p:nvPr/>
        </p:nvSpPr>
        <p:spPr>
          <a:xfrm>
            <a:off x="7600146" y="999641"/>
            <a:ext cx="3087708" cy="1027429"/>
          </a:xfrm>
          <a:prstGeom prst="rect">
            <a:avLst/>
          </a:prstGeom>
        </p:spPr>
        <p:txBody>
          <a:bodyPr lIns="0" tIns="0" rIns="0" bIns="0" rtlCol="0" anchor="t">
            <a:spAutoFit/>
          </a:bodyPr>
          <a:lstStyle/>
          <a:p>
            <a:pPr marL="0" lvl="1" indent="0" algn="ctr">
              <a:lnSpc>
                <a:spcPts val="8635"/>
              </a:lnSpc>
              <a:spcBef>
                <a:spcPct val="0"/>
              </a:spcBef>
            </a:pPr>
            <a:r>
              <a:rPr lang="en-US" sz="5500" dirty="0">
                <a:solidFill>
                  <a:srgbClr val="191919"/>
                </a:solidFill>
                <a:latin typeface="Open Sauce Bold"/>
              </a:rPr>
              <a:t>LP1F</a:t>
            </a:r>
          </a:p>
        </p:txBody>
      </p:sp>
      <p:sp>
        <p:nvSpPr>
          <p:cNvPr id="4" name="TextBox 4"/>
          <p:cNvSpPr txBox="1"/>
          <p:nvPr/>
        </p:nvSpPr>
        <p:spPr>
          <a:xfrm>
            <a:off x="4351230" y="3019554"/>
            <a:ext cx="10254961" cy="1605915"/>
          </a:xfrm>
          <a:prstGeom prst="rect">
            <a:avLst/>
          </a:prstGeom>
        </p:spPr>
        <p:txBody>
          <a:bodyPr lIns="0" tIns="0" rIns="0" bIns="0" rtlCol="0" anchor="t">
            <a:spAutoFit/>
          </a:bodyPr>
          <a:lstStyle/>
          <a:p>
            <a:pPr algn="ctr">
              <a:lnSpc>
                <a:spcPts val="6269"/>
              </a:lnSpc>
            </a:pPr>
            <a:r>
              <a:rPr lang="en-US" sz="5699">
                <a:solidFill>
                  <a:srgbClr val="191919"/>
                </a:solidFill>
                <a:latin typeface="Open Sauce Bold"/>
              </a:rPr>
              <a:t>e.g. Insuring, Maintaining and Repairing Property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61747" y="4934545"/>
            <a:ext cx="4764505" cy="4114800"/>
          </a:xfrm>
          <a:prstGeom prst="rect">
            <a:avLst/>
          </a:prstGeom>
        </p:spPr>
      </p:pic>
      <p:sp>
        <p:nvSpPr>
          <p:cNvPr id="3" name="TextBox 3"/>
          <p:cNvSpPr txBox="1"/>
          <p:nvPr/>
        </p:nvSpPr>
        <p:spPr>
          <a:xfrm>
            <a:off x="7600145" y="723940"/>
            <a:ext cx="3087708" cy="1027429"/>
          </a:xfrm>
          <a:prstGeom prst="rect">
            <a:avLst/>
          </a:prstGeom>
        </p:spPr>
        <p:txBody>
          <a:bodyPr lIns="0" tIns="0" rIns="0" bIns="0" rtlCol="0" anchor="t">
            <a:spAutoFit/>
          </a:bodyPr>
          <a:lstStyle/>
          <a:p>
            <a:pPr marL="0" lvl="1" indent="0" algn="ctr">
              <a:lnSpc>
                <a:spcPts val="8635"/>
              </a:lnSpc>
              <a:spcBef>
                <a:spcPct val="0"/>
              </a:spcBef>
            </a:pPr>
            <a:r>
              <a:rPr lang="en-US" sz="5500" dirty="0">
                <a:solidFill>
                  <a:srgbClr val="191919"/>
                </a:solidFill>
                <a:latin typeface="Open Sauce Bold"/>
              </a:rPr>
              <a:t>LP1F</a:t>
            </a:r>
          </a:p>
        </p:txBody>
      </p:sp>
      <p:sp>
        <p:nvSpPr>
          <p:cNvPr id="4" name="TextBox 4"/>
          <p:cNvSpPr txBox="1"/>
          <p:nvPr/>
        </p:nvSpPr>
        <p:spPr>
          <a:xfrm>
            <a:off x="4599181" y="2827004"/>
            <a:ext cx="8627526" cy="1406525"/>
          </a:xfrm>
          <a:prstGeom prst="rect">
            <a:avLst/>
          </a:prstGeom>
        </p:spPr>
        <p:txBody>
          <a:bodyPr lIns="0" tIns="0" rIns="0" bIns="0" rtlCol="0" anchor="t">
            <a:spAutoFit/>
          </a:bodyPr>
          <a:lstStyle/>
          <a:p>
            <a:pPr algn="ctr">
              <a:lnSpc>
                <a:spcPts val="5499"/>
              </a:lnSpc>
            </a:pPr>
            <a:r>
              <a:rPr lang="en-US" sz="4999">
                <a:solidFill>
                  <a:srgbClr val="191919"/>
                </a:solidFill>
                <a:latin typeface="Open Sauce Bold"/>
              </a:rPr>
              <a:t>Managing Bank Accounts, Income and Bills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07077" y="5143500"/>
            <a:ext cx="1473847" cy="4114800"/>
          </a:xfrm>
          <a:prstGeom prst="rect">
            <a:avLst/>
          </a:prstGeom>
        </p:spPr>
      </p:pic>
      <p:sp>
        <p:nvSpPr>
          <p:cNvPr id="3" name="TextBox 3"/>
          <p:cNvSpPr txBox="1"/>
          <p:nvPr/>
        </p:nvSpPr>
        <p:spPr>
          <a:xfrm>
            <a:off x="7600146" y="419735"/>
            <a:ext cx="3087708" cy="1027429"/>
          </a:xfrm>
          <a:prstGeom prst="rect">
            <a:avLst/>
          </a:prstGeom>
        </p:spPr>
        <p:txBody>
          <a:bodyPr lIns="0" tIns="0" rIns="0" bIns="0" rtlCol="0" anchor="t">
            <a:spAutoFit/>
          </a:bodyPr>
          <a:lstStyle/>
          <a:p>
            <a:pPr marL="0" lvl="1" indent="0" algn="ctr">
              <a:lnSpc>
                <a:spcPts val="8635"/>
              </a:lnSpc>
              <a:spcBef>
                <a:spcPct val="0"/>
              </a:spcBef>
            </a:pPr>
            <a:r>
              <a:rPr lang="en-US" sz="5500">
                <a:solidFill>
                  <a:srgbClr val="191919"/>
                </a:solidFill>
                <a:latin typeface="Open Sauce Bold"/>
              </a:rPr>
              <a:t>LP1H</a:t>
            </a:r>
          </a:p>
        </p:txBody>
      </p:sp>
      <p:sp>
        <p:nvSpPr>
          <p:cNvPr id="4" name="TextBox 4"/>
          <p:cNvSpPr txBox="1"/>
          <p:nvPr/>
        </p:nvSpPr>
        <p:spPr>
          <a:xfrm>
            <a:off x="4378172" y="2479342"/>
            <a:ext cx="9531657" cy="2101850"/>
          </a:xfrm>
          <a:prstGeom prst="rect">
            <a:avLst/>
          </a:prstGeom>
        </p:spPr>
        <p:txBody>
          <a:bodyPr lIns="0" tIns="0" rIns="0" bIns="0" rtlCol="0" anchor="t">
            <a:spAutoFit/>
          </a:bodyPr>
          <a:lstStyle/>
          <a:p>
            <a:pPr algn="ctr">
              <a:lnSpc>
                <a:spcPts val="5499"/>
              </a:lnSpc>
            </a:pPr>
            <a:r>
              <a:rPr lang="en-US" sz="4999">
                <a:solidFill>
                  <a:srgbClr val="191919"/>
                </a:solidFill>
                <a:latin typeface="Open Sauce Bold"/>
              </a:rPr>
              <a:t>Consenting to medical treatment and arranging community care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26" r="426" b="1744"/>
          <a:stretch>
            <a:fillRect/>
          </a:stretch>
        </p:blipFill>
        <p:spPr>
          <a:xfrm>
            <a:off x="1028700" y="1822898"/>
            <a:ext cx="9477132" cy="4921546"/>
          </a:xfrm>
          <a:prstGeom prst="rect">
            <a:avLst/>
          </a:prstGeom>
        </p:spPr>
      </p:pic>
      <p:pic>
        <p:nvPicPr>
          <p:cNvPr id="3" name="Picture 3"/>
          <p:cNvPicPr>
            <a:picLocks noChangeAspect="1"/>
          </p:cNvPicPr>
          <p:nvPr/>
        </p:nvPicPr>
        <p:blipFill>
          <a:blip r:embed="rId4"/>
          <a:srcRect/>
          <a:stretch>
            <a:fillRect/>
          </a:stretch>
        </p:blipFill>
        <p:spPr>
          <a:xfrm>
            <a:off x="875633" y="7274397"/>
            <a:ext cx="13708378" cy="2176205"/>
          </a:xfrm>
          <a:prstGeom prst="rect">
            <a:avLst/>
          </a:prstGeom>
        </p:spPr>
      </p:pic>
      <p:pic>
        <p:nvPicPr>
          <p:cNvPr id="4" name="Picture 4"/>
          <p:cNvPicPr>
            <a:picLocks noChangeAspect="1"/>
          </p:cNvPicPr>
          <p:nvPr/>
        </p:nvPicPr>
        <p:blipFill>
          <a:blip r:embed="rId5"/>
          <a:srcRect/>
          <a:stretch>
            <a:fillRect/>
          </a:stretch>
        </p:blipFill>
        <p:spPr>
          <a:xfrm>
            <a:off x="10674512" y="1260189"/>
            <a:ext cx="7512863" cy="5716309"/>
          </a:xfrm>
          <a:prstGeom prst="rect">
            <a:avLst/>
          </a:prstGeom>
        </p:spPr>
      </p:pic>
      <p:sp>
        <p:nvSpPr>
          <p:cNvPr id="5" name="TextBox 5"/>
          <p:cNvSpPr txBox="1"/>
          <p:nvPr/>
        </p:nvSpPr>
        <p:spPr>
          <a:xfrm>
            <a:off x="2257526" y="646779"/>
            <a:ext cx="5670203" cy="613410"/>
          </a:xfrm>
          <a:prstGeom prst="rect">
            <a:avLst/>
          </a:prstGeom>
        </p:spPr>
        <p:txBody>
          <a:bodyPr lIns="0" tIns="0" rIns="0" bIns="0" rtlCol="0" anchor="t">
            <a:spAutoFit/>
          </a:bodyPr>
          <a:lstStyle/>
          <a:p>
            <a:pPr algn="ctr">
              <a:lnSpc>
                <a:spcPts val="5039"/>
              </a:lnSpc>
            </a:pPr>
            <a:r>
              <a:rPr lang="en-US" sz="3599">
                <a:solidFill>
                  <a:srgbClr val="000000"/>
                </a:solidFill>
                <a:latin typeface="Open Sans Extra Bold"/>
              </a:rPr>
              <a:t>Scenario: Fred and Mary</a:t>
            </a:r>
          </a:p>
        </p:txBody>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4705" y="232995"/>
            <a:ext cx="1597218" cy="15914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788">
            <a:off x="5673935" y="5163592"/>
            <a:ext cx="1997548"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45970" y="5330999"/>
            <a:ext cx="3683768" cy="3779986"/>
          </a:xfrm>
          <a:prstGeom prst="rect">
            <a:avLst/>
          </a:prstGeom>
        </p:spPr>
      </p:pic>
      <p:sp>
        <p:nvSpPr>
          <p:cNvPr id="4" name="TextBox 4"/>
          <p:cNvSpPr txBox="1"/>
          <p:nvPr/>
        </p:nvSpPr>
        <p:spPr>
          <a:xfrm>
            <a:off x="7600146" y="419735"/>
            <a:ext cx="3087708" cy="1027429"/>
          </a:xfrm>
          <a:prstGeom prst="rect">
            <a:avLst/>
          </a:prstGeom>
        </p:spPr>
        <p:txBody>
          <a:bodyPr lIns="0" tIns="0" rIns="0" bIns="0" rtlCol="0" anchor="t">
            <a:spAutoFit/>
          </a:bodyPr>
          <a:lstStyle/>
          <a:p>
            <a:pPr marL="0" lvl="1" indent="0" algn="ctr">
              <a:lnSpc>
                <a:spcPts val="8635"/>
              </a:lnSpc>
              <a:spcBef>
                <a:spcPct val="0"/>
              </a:spcBef>
            </a:pPr>
            <a:r>
              <a:rPr lang="en-US" sz="5500">
                <a:solidFill>
                  <a:srgbClr val="191919"/>
                </a:solidFill>
                <a:latin typeface="Open Sauce Bold"/>
              </a:rPr>
              <a:t>LP1H</a:t>
            </a:r>
          </a:p>
        </p:txBody>
      </p:sp>
      <p:sp>
        <p:nvSpPr>
          <p:cNvPr id="5" name="TextBox 5"/>
          <p:cNvSpPr txBox="1"/>
          <p:nvPr/>
        </p:nvSpPr>
        <p:spPr>
          <a:xfrm>
            <a:off x="4378172" y="2479342"/>
            <a:ext cx="9531657" cy="2101850"/>
          </a:xfrm>
          <a:prstGeom prst="rect">
            <a:avLst/>
          </a:prstGeom>
        </p:spPr>
        <p:txBody>
          <a:bodyPr lIns="0" tIns="0" rIns="0" bIns="0" rtlCol="0" anchor="t">
            <a:spAutoFit/>
          </a:bodyPr>
          <a:lstStyle/>
          <a:p>
            <a:pPr algn="ctr">
              <a:lnSpc>
                <a:spcPts val="5499"/>
              </a:lnSpc>
            </a:pPr>
            <a:r>
              <a:rPr lang="en-US" sz="4999">
                <a:solidFill>
                  <a:srgbClr val="191919"/>
                </a:solidFill>
                <a:latin typeface="Open Sauce Bold"/>
              </a:rPr>
              <a:t>e.g. Deciding what I wear, where I live and what leisure activities  I take part 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674512" y="1260189"/>
            <a:ext cx="7512863" cy="5716309"/>
          </a:xfrm>
          <a:prstGeom prst="rect">
            <a:avLst/>
          </a:prstGeom>
        </p:spPr>
      </p:pic>
      <p:sp>
        <p:nvSpPr>
          <p:cNvPr id="3" name="TextBox 3"/>
          <p:cNvSpPr txBox="1"/>
          <p:nvPr/>
        </p:nvSpPr>
        <p:spPr>
          <a:xfrm>
            <a:off x="2257526" y="646779"/>
            <a:ext cx="5670203" cy="613410"/>
          </a:xfrm>
          <a:prstGeom prst="rect">
            <a:avLst/>
          </a:prstGeom>
        </p:spPr>
        <p:txBody>
          <a:bodyPr lIns="0" tIns="0" rIns="0" bIns="0" rtlCol="0" anchor="t">
            <a:spAutoFit/>
          </a:bodyPr>
          <a:lstStyle/>
          <a:p>
            <a:pPr algn="ctr">
              <a:lnSpc>
                <a:spcPts val="5039"/>
              </a:lnSpc>
            </a:pPr>
            <a:r>
              <a:rPr lang="en-US" sz="3599">
                <a:solidFill>
                  <a:srgbClr val="000000"/>
                </a:solidFill>
                <a:latin typeface="Open Sans Extra Bold"/>
              </a:rPr>
              <a:t>Scenario: Fred and Mary</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4705" y="232995"/>
            <a:ext cx="1597218" cy="1591409"/>
          </a:xfrm>
          <a:prstGeom prst="rect">
            <a:avLst/>
          </a:prstGeom>
        </p:spPr>
      </p:pic>
      <p:sp>
        <p:nvSpPr>
          <p:cNvPr id="5" name="TextBox 5"/>
          <p:cNvSpPr txBox="1"/>
          <p:nvPr/>
        </p:nvSpPr>
        <p:spPr>
          <a:xfrm>
            <a:off x="1213314" y="2268309"/>
            <a:ext cx="8790970" cy="4780916"/>
          </a:xfrm>
          <a:prstGeom prst="rect">
            <a:avLst/>
          </a:prstGeom>
        </p:spPr>
        <p:txBody>
          <a:bodyPr lIns="0" tIns="0" rIns="0" bIns="0" rtlCol="0" anchor="t">
            <a:spAutoFit/>
          </a:bodyPr>
          <a:lstStyle/>
          <a:p>
            <a:pPr>
              <a:lnSpc>
                <a:spcPts val="4759"/>
              </a:lnSpc>
            </a:pPr>
            <a:r>
              <a:rPr lang="en-US" sz="3399">
                <a:solidFill>
                  <a:srgbClr val="000000"/>
                </a:solidFill>
                <a:latin typeface="Canva Sans"/>
              </a:rPr>
              <a:t>After recently being diagnosed with dementia Fred wants to know his finances and medical treatment will be overseen by someone he trusts. His nurse has advised him informally that she believes he still has capacity to create an LPA, however he will need to get a signed form confirming this. </a:t>
            </a:r>
          </a:p>
        </p:txBody>
      </p:sp>
      <p:sp>
        <p:nvSpPr>
          <p:cNvPr id="6" name="TextBox 6"/>
          <p:cNvSpPr txBox="1"/>
          <p:nvPr/>
        </p:nvSpPr>
        <p:spPr>
          <a:xfrm>
            <a:off x="1213314" y="8058875"/>
            <a:ext cx="7901385" cy="629920"/>
          </a:xfrm>
          <a:prstGeom prst="rect">
            <a:avLst/>
          </a:prstGeom>
        </p:spPr>
        <p:txBody>
          <a:bodyPr lIns="0" tIns="0" rIns="0" bIns="0" rtlCol="0" anchor="t">
            <a:spAutoFit/>
          </a:bodyPr>
          <a:lstStyle/>
          <a:p>
            <a:pPr algn="ctr">
              <a:lnSpc>
                <a:spcPts val="5179"/>
              </a:lnSpc>
            </a:pPr>
            <a:r>
              <a:rPr lang="en-US" sz="3699">
                <a:solidFill>
                  <a:srgbClr val="000000"/>
                </a:solidFill>
                <a:latin typeface="Canva Sans Bold"/>
              </a:rPr>
              <a:t>What should Fred's next steps be?</a:t>
            </a:r>
            <a:r>
              <a:rPr lang="en-US" sz="3699">
                <a:solidFill>
                  <a:srgbClr val="000000"/>
                </a:solidFill>
                <a:latin typeface="Canva Sans"/>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9204270" y="1980433"/>
            <a:ext cx="7322748" cy="903542"/>
          </a:xfrm>
          <a:prstGeom prst="rect">
            <a:avLst/>
          </a:prstGeom>
        </p:spPr>
        <p:txBody>
          <a:bodyPr lIns="0" tIns="0" rIns="0" bIns="0" rtlCol="0" anchor="t">
            <a:spAutoFit/>
          </a:bodyPr>
          <a:lstStyle/>
          <a:p>
            <a:pPr algn="l">
              <a:lnSpc>
                <a:spcPts val="7901"/>
              </a:lnSpc>
            </a:pPr>
            <a:r>
              <a:rPr lang="en-US" sz="3950">
                <a:solidFill>
                  <a:srgbClr val="191919"/>
                </a:solidFill>
                <a:latin typeface="Open Sauce Bold"/>
              </a:rPr>
              <a:t>What an LPA is </a:t>
            </a:r>
          </a:p>
        </p:txBody>
      </p:sp>
      <p:grpSp>
        <p:nvGrpSpPr>
          <p:cNvPr id="3" name="Group 3"/>
          <p:cNvGrpSpPr/>
          <p:nvPr/>
        </p:nvGrpSpPr>
        <p:grpSpPr>
          <a:xfrm>
            <a:off x="7788453" y="2191841"/>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5" name="TextBox 5"/>
          <p:cNvSpPr txBox="1"/>
          <p:nvPr/>
        </p:nvSpPr>
        <p:spPr>
          <a:xfrm>
            <a:off x="7901847" y="2181410"/>
            <a:ext cx="545211" cy="669036"/>
          </a:xfrm>
          <a:prstGeom prst="rect">
            <a:avLst/>
          </a:prstGeom>
        </p:spPr>
        <p:txBody>
          <a:bodyPr lIns="0" tIns="0" rIns="0" bIns="0" rtlCol="0" anchor="t">
            <a:spAutoFit/>
          </a:bodyPr>
          <a:lstStyle/>
          <a:p>
            <a:pPr algn="ctr">
              <a:lnSpc>
                <a:spcPts val="5652"/>
              </a:lnSpc>
            </a:pPr>
            <a:r>
              <a:rPr lang="en-US" sz="3600">
                <a:solidFill>
                  <a:srgbClr val="191919"/>
                </a:solidFill>
                <a:latin typeface="Open Sauce Bold"/>
              </a:rPr>
              <a:t>1</a:t>
            </a:r>
          </a:p>
        </p:txBody>
      </p:sp>
      <p:sp>
        <p:nvSpPr>
          <p:cNvPr id="6" name="TextBox 6"/>
          <p:cNvSpPr txBox="1"/>
          <p:nvPr/>
        </p:nvSpPr>
        <p:spPr>
          <a:xfrm>
            <a:off x="9204270" y="3262501"/>
            <a:ext cx="8568439" cy="903542"/>
          </a:xfrm>
          <a:prstGeom prst="rect">
            <a:avLst/>
          </a:prstGeom>
        </p:spPr>
        <p:txBody>
          <a:bodyPr lIns="0" tIns="0" rIns="0" bIns="0" rtlCol="0" anchor="t">
            <a:spAutoFit/>
          </a:bodyPr>
          <a:lstStyle/>
          <a:p>
            <a:pPr marL="0" lvl="1" indent="0" algn="l">
              <a:lnSpc>
                <a:spcPts val="7901"/>
              </a:lnSpc>
              <a:spcBef>
                <a:spcPct val="0"/>
              </a:spcBef>
            </a:pPr>
            <a:r>
              <a:rPr lang="en-US" sz="3950">
                <a:solidFill>
                  <a:srgbClr val="191919"/>
                </a:solidFill>
                <a:latin typeface="Open Sauce Bold"/>
              </a:rPr>
              <a:t>Why you want to make it</a:t>
            </a:r>
          </a:p>
        </p:txBody>
      </p:sp>
      <p:grpSp>
        <p:nvGrpSpPr>
          <p:cNvPr id="7" name="Group 7"/>
          <p:cNvGrpSpPr/>
          <p:nvPr/>
        </p:nvGrpSpPr>
        <p:grpSpPr>
          <a:xfrm>
            <a:off x="7788453" y="3471682"/>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9" name="TextBox 9"/>
          <p:cNvSpPr txBox="1"/>
          <p:nvPr/>
        </p:nvSpPr>
        <p:spPr>
          <a:xfrm>
            <a:off x="7901847" y="346125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191919"/>
                </a:solidFill>
                <a:latin typeface="Open Sauce Bold"/>
              </a:rPr>
              <a:t>2</a:t>
            </a:r>
          </a:p>
        </p:txBody>
      </p:sp>
      <p:sp>
        <p:nvSpPr>
          <p:cNvPr id="10" name="TextBox 10"/>
          <p:cNvSpPr txBox="1"/>
          <p:nvPr/>
        </p:nvSpPr>
        <p:spPr>
          <a:xfrm>
            <a:off x="9204270" y="5826638"/>
            <a:ext cx="9083730" cy="903542"/>
          </a:xfrm>
          <a:prstGeom prst="rect">
            <a:avLst/>
          </a:prstGeom>
        </p:spPr>
        <p:txBody>
          <a:bodyPr lIns="0" tIns="0" rIns="0" bIns="0" rtlCol="0" anchor="t">
            <a:spAutoFit/>
          </a:bodyPr>
          <a:lstStyle/>
          <a:p>
            <a:pPr marL="0" lvl="1" indent="0" algn="l">
              <a:lnSpc>
                <a:spcPts val="7901"/>
              </a:lnSpc>
              <a:spcBef>
                <a:spcPct val="0"/>
              </a:spcBef>
            </a:pPr>
            <a:r>
              <a:rPr lang="en-US" sz="3950">
                <a:solidFill>
                  <a:srgbClr val="191919"/>
                </a:solidFill>
                <a:latin typeface="Open Sauce Bold"/>
              </a:rPr>
              <a:t>Why you have selected them</a:t>
            </a:r>
          </a:p>
        </p:txBody>
      </p:sp>
      <p:grpSp>
        <p:nvGrpSpPr>
          <p:cNvPr id="11" name="Group 11"/>
          <p:cNvGrpSpPr/>
          <p:nvPr/>
        </p:nvGrpSpPr>
        <p:grpSpPr>
          <a:xfrm>
            <a:off x="7788453" y="6031363"/>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3" name="TextBox 13"/>
          <p:cNvSpPr txBox="1"/>
          <p:nvPr/>
        </p:nvSpPr>
        <p:spPr>
          <a:xfrm>
            <a:off x="7901847" y="602093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191919"/>
                </a:solidFill>
                <a:latin typeface="Open Sauce Bold"/>
              </a:rPr>
              <a:t>4</a:t>
            </a:r>
          </a:p>
        </p:txBody>
      </p:sp>
      <p:sp>
        <p:nvSpPr>
          <p:cNvPr id="14" name="TextBox 14"/>
          <p:cNvSpPr txBox="1"/>
          <p:nvPr/>
        </p:nvSpPr>
        <p:spPr>
          <a:xfrm>
            <a:off x="9204270" y="4544569"/>
            <a:ext cx="7322748" cy="903542"/>
          </a:xfrm>
          <a:prstGeom prst="rect">
            <a:avLst/>
          </a:prstGeom>
        </p:spPr>
        <p:txBody>
          <a:bodyPr lIns="0" tIns="0" rIns="0" bIns="0" rtlCol="0" anchor="t">
            <a:spAutoFit/>
          </a:bodyPr>
          <a:lstStyle/>
          <a:p>
            <a:pPr marL="0" lvl="1" indent="0" algn="l">
              <a:lnSpc>
                <a:spcPts val="7901"/>
              </a:lnSpc>
              <a:spcBef>
                <a:spcPct val="0"/>
              </a:spcBef>
            </a:pPr>
            <a:r>
              <a:rPr lang="en-US" sz="3950">
                <a:solidFill>
                  <a:srgbClr val="191919"/>
                </a:solidFill>
                <a:latin typeface="Open Sauce Bold"/>
              </a:rPr>
              <a:t>Who you are appointing</a:t>
            </a:r>
          </a:p>
        </p:txBody>
      </p:sp>
      <p:grpSp>
        <p:nvGrpSpPr>
          <p:cNvPr id="15" name="Group 15"/>
          <p:cNvGrpSpPr/>
          <p:nvPr/>
        </p:nvGrpSpPr>
        <p:grpSpPr>
          <a:xfrm>
            <a:off x="7788453" y="4751522"/>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7" name="TextBox 17"/>
          <p:cNvSpPr txBox="1"/>
          <p:nvPr/>
        </p:nvSpPr>
        <p:spPr>
          <a:xfrm>
            <a:off x="7901847" y="474109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191919"/>
                </a:solidFill>
                <a:latin typeface="Open Sauce Bold"/>
              </a:rPr>
              <a:t>3</a:t>
            </a:r>
          </a:p>
        </p:txBody>
      </p:sp>
      <p:sp>
        <p:nvSpPr>
          <p:cNvPr id="18" name="TextBox 18"/>
          <p:cNvSpPr txBox="1"/>
          <p:nvPr/>
        </p:nvSpPr>
        <p:spPr>
          <a:xfrm>
            <a:off x="9204270" y="7108706"/>
            <a:ext cx="8206787" cy="903542"/>
          </a:xfrm>
          <a:prstGeom prst="rect">
            <a:avLst/>
          </a:prstGeom>
        </p:spPr>
        <p:txBody>
          <a:bodyPr lIns="0" tIns="0" rIns="0" bIns="0" rtlCol="0" anchor="t">
            <a:spAutoFit/>
          </a:bodyPr>
          <a:lstStyle/>
          <a:p>
            <a:pPr marL="0" lvl="1" indent="0" algn="l">
              <a:lnSpc>
                <a:spcPts val="7901"/>
              </a:lnSpc>
              <a:spcBef>
                <a:spcPct val="0"/>
              </a:spcBef>
            </a:pPr>
            <a:r>
              <a:rPr lang="en-US" sz="3950">
                <a:solidFill>
                  <a:srgbClr val="191919"/>
                </a:solidFill>
                <a:latin typeface="Open Sauce Bold"/>
              </a:rPr>
              <a:t>What powers you are giving</a:t>
            </a:r>
          </a:p>
        </p:txBody>
      </p:sp>
      <p:grpSp>
        <p:nvGrpSpPr>
          <p:cNvPr id="19" name="Group 19"/>
          <p:cNvGrpSpPr/>
          <p:nvPr/>
        </p:nvGrpSpPr>
        <p:grpSpPr>
          <a:xfrm>
            <a:off x="7788453" y="7311203"/>
            <a:ext cx="771999" cy="771999"/>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21" name="TextBox 21"/>
          <p:cNvSpPr txBox="1"/>
          <p:nvPr/>
        </p:nvSpPr>
        <p:spPr>
          <a:xfrm>
            <a:off x="7901847" y="730077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191919"/>
                </a:solidFill>
                <a:latin typeface="Open Sauce Bold"/>
              </a:rPr>
              <a:t>5</a:t>
            </a:r>
          </a:p>
        </p:txBody>
      </p:sp>
      <p:sp>
        <p:nvSpPr>
          <p:cNvPr id="22" name="TextBox 22"/>
          <p:cNvSpPr txBox="1"/>
          <p:nvPr/>
        </p:nvSpPr>
        <p:spPr>
          <a:xfrm>
            <a:off x="359362" y="1357123"/>
            <a:ext cx="6957902" cy="7019925"/>
          </a:xfrm>
          <a:prstGeom prst="rect">
            <a:avLst/>
          </a:prstGeom>
        </p:spPr>
        <p:txBody>
          <a:bodyPr lIns="0" tIns="0" rIns="0" bIns="0" rtlCol="0" anchor="t">
            <a:spAutoFit/>
          </a:bodyPr>
          <a:lstStyle/>
          <a:p>
            <a:pPr marL="0" lvl="0" indent="0" algn="l">
              <a:lnSpc>
                <a:spcPts val="9255"/>
              </a:lnSpc>
              <a:spcBef>
                <a:spcPct val="0"/>
              </a:spcBef>
            </a:pPr>
            <a:r>
              <a:rPr lang="en-US" sz="7712">
                <a:solidFill>
                  <a:srgbClr val="191919"/>
                </a:solidFill>
                <a:latin typeface="Open Sauce Bold"/>
              </a:rPr>
              <a:t>WHAT YOU MUST UNDERSTAND BEFORE MAKING AN LPA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AutoShape 2"/>
          <p:cNvSpPr/>
          <p:nvPr/>
        </p:nvSpPr>
        <p:spPr>
          <a:xfrm>
            <a:off x="746596" y="4181453"/>
            <a:ext cx="16068675" cy="0"/>
          </a:xfrm>
          <a:prstGeom prst="line">
            <a:avLst/>
          </a:prstGeom>
          <a:ln w="19050" cap="rnd">
            <a:solidFill>
              <a:srgbClr val="F05335"/>
            </a:solidFill>
            <a:prstDash val="solid"/>
            <a:headEnd type="none" w="sm" len="sm"/>
            <a:tailEnd type="none" w="sm" len="sm"/>
          </a:ln>
        </p:spPr>
      </p:sp>
      <p:grpSp>
        <p:nvGrpSpPr>
          <p:cNvPr id="3" name="Group 3"/>
          <p:cNvGrpSpPr/>
          <p:nvPr/>
        </p:nvGrpSpPr>
        <p:grpSpPr>
          <a:xfrm>
            <a:off x="584671" y="4029053"/>
            <a:ext cx="323850" cy="32385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5" name="Group 5"/>
          <p:cNvGrpSpPr/>
          <p:nvPr/>
        </p:nvGrpSpPr>
        <p:grpSpPr>
          <a:xfrm>
            <a:off x="4873230" y="4019528"/>
            <a:ext cx="323850" cy="3238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7" name="Group 7"/>
          <p:cNvGrpSpPr/>
          <p:nvPr/>
        </p:nvGrpSpPr>
        <p:grpSpPr>
          <a:xfrm>
            <a:off x="9161788" y="4019528"/>
            <a:ext cx="323850" cy="3238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9" name="Group 9"/>
          <p:cNvGrpSpPr/>
          <p:nvPr/>
        </p:nvGrpSpPr>
        <p:grpSpPr>
          <a:xfrm>
            <a:off x="13450347" y="4019528"/>
            <a:ext cx="323850" cy="32385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6975130"/>
            <a:ext cx="1814082" cy="2283170"/>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35155" y="6975130"/>
            <a:ext cx="1948723" cy="2205345"/>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564343" y="7459125"/>
            <a:ext cx="2883664" cy="1237354"/>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12420" y="6900840"/>
            <a:ext cx="2200884" cy="2279635"/>
          </a:xfrm>
          <a:prstGeom prst="rect">
            <a:avLst/>
          </a:prstGeom>
        </p:spPr>
      </p:pic>
      <p:sp>
        <p:nvSpPr>
          <p:cNvPr id="15" name="TextBox 15"/>
          <p:cNvSpPr txBox="1"/>
          <p:nvPr/>
        </p:nvSpPr>
        <p:spPr>
          <a:xfrm>
            <a:off x="1028700" y="1370104"/>
            <a:ext cx="16230600" cy="1228725"/>
          </a:xfrm>
          <a:prstGeom prst="rect">
            <a:avLst/>
          </a:prstGeom>
        </p:spPr>
        <p:txBody>
          <a:bodyPr lIns="0" tIns="0" rIns="0" bIns="0" rtlCol="0" anchor="t">
            <a:spAutoFit/>
          </a:bodyPr>
          <a:lstStyle/>
          <a:p>
            <a:pPr marL="0" lvl="0" indent="0">
              <a:lnSpc>
                <a:spcPts val="9600"/>
              </a:lnSpc>
              <a:spcBef>
                <a:spcPct val="0"/>
              </a:spcBef>
            </a:pPr>
            <a:r>
              <a:rPr lang="en-US" sz="8000">
                <a:solidFill>
                  <a:srgbClr val="191919"/>
                </a:solidFill>
                <a:latin typeface="Open Sauce Bold"/>
              </a:rPr>
              <a:t>Completing the Application</a:t>
            </a:r>
          </a:p>
        </p:txBody>
      </p:sp>
      <p:sp>
        <p:nvSpPr>
          <p:cNvPr id="16" name="TextBox 16"/>
          <p:cNvSpPr txBox="1"/>
          <p:nvPr/>
        </p:nvSpPr>
        <p:spPr>
          <a:xfrm>
            <a:off x="584671" y="5019653"/>
            <a:ext cx="3364925" cy="555625"/>
          </a:xfrm>
          <a:prstGeom prst="rect">
            <a:avLst/>
          </a:prstGeom>
        </p:spPr>
        <p:txBody>
          <a:bodyPr lIns="0" tIns="0" rIns="0" bIns="0" rtlCol="0" anchor="t">
            <a:spAutoFit/>
          </a:bodyPr>
          <a:lstStyle/>
          <a:p>
            <a:pPr marL="0" lvl="0" indent="0" algn="l">
              <a:lnSpc>
                <a:spcPts val="4550"/>
              </a:lnSpc>
              <a:spcBef>
                <a:spcPct val="0"/>
              </a:spcBef>
            </a:pPr>
            <a:r>
              <a:rPr lang="en-US" sz="3500">
                <a:solidFill>
                  <a:srgbClr val="191919"/>
                </a:solidFill>
                <a:latin typeface="Open Sauce Bold"/>
              </a:rPr>
              <a:t>DOCUMENTS</a:t>
            </a:r>
          </a:p>
        </p:txBody>
      </p:sp>
      <p:sp>
        <p:nvSpPr>
          <p:cNvPr id="17" name="TextBox 17"/>
          <p:cNvSpPr txBox="1"/>
          <p:nvPr/>
        </p:nvSpPr>
        <p:spPr>
          <a:xfrm>
            <a:off x="4378221" y="5010128"/>
            <a:ext cx="4402713" cy="565150"/>
          </a:xfrm>
          <a:prstGeom prst="rect">
            <a:avLst/>
          </a:prstGeom>
        </p:spPr>
        <p:txBody>
          <a:bodyPr lIns="0" tIns="0" rIns="0" bIns="0" rtlCol="0" anchor="t">
            <a:spAutoFit/>
          </a:bodyPr>
          <a:lstStyle/>
          <a:p>
            <a:pPr marL="0" lvl="0" indent="0" algn="l">
              <a:lnSpc>
                <a:spcPts val="4549"/>
              </a:lnSpc>
              <a:spcBef>
                <a:spcPct val="0"/>
              </a:spcBef>
            </a:pPr>
            <a:r>
              <a:rPr lang="en-US" sz="3499">
                <a:solidFill>
                  <a:srgbClr val="191919"/>
                </a:solidFill>
                <a:latin typeface="Open Sauce Bold"/>
              </a:rPr>
              <a:t>NAMING PERSONS</a:t>
            </a:r>
          </a:p>
        </p:txBody>
      </p:sp>
      <p:sp>
        <p:nvSpPr>
          <p:cNvPr id="18" name="TextBox 18"/>
          <p:cNvSpPr txBox="1"/>
          <p:nvPr/>
        </p:nvSpPr>
        <p:spPr>
          <a:xfrm>
            <a:off x="9323713" y="5032353"/>
            <a:ext cx="3364925" cy="565150"/>
          </a:xfrm>
          <a:prstGeom prst="rect">
            <a:avLst/>
          </a:prstGeom>
        </p:spPr>
        <p:txBody>
          <a:bodyPr lIns="0" tIns="0" rIns="0" bIns="0" rtlCol="0" anchor="t">
            <a:spAutoFit/>
          </a:bodyPr>
          <a:lstStyle/>
          <a:p>
            <a:pPr marL="0" lvl="0" indent="0" algn="l">
              <a:lnSpc>
                <a:spcPts val="4549"/>
              </a:lnSpc>
              <a:spcBef>
                <a:spcPct val="0"/>
              </a:spcBef>
            </a:pPr>
            <a:r>
              <a:rPr lang="en-US" sz="3499">
                <a:solidFill>
                  <a:srgbClr val="191919"/>
                </a:solidFill>
                <a:latin typeface="Open Sauce Bold"/>
              </a:rPr>
              <a:t>PAY THE FEE</a:t>
            </a:r>
          </a:p>
        </p:txBody>
      </p:sp>
      <p:sp>
        <p:nvSpPr>
          <p:cNvPr id="19" name="TextBox 19"/>
          <p:cNvSpPr txBox="1"/>
          <p:nvPr/>
        </p:nvSpPr>
        <p:spPr>
          <a:xfrm>
            <a:off x="13450347" y="4987903"/>
            <a:ext cx="4293166" cy="1136650"/>
          </a:xfrm>
          <a:prstGeom prst="rect">
            <a:avLst/>
          </a:prstGeom>
        </p:spPr>
        <p:txBody>
          <a:bodyPr lIns="0" tIns="0" rIns="0" bIns="0" rtlCol="0" anchor="t">
            <a:spAutoFit/>
          </a:bodyPr>
          <a:lstStyle/>
          <a:p>
            <a:pPr marL="0" lvl="0" indent="0" algn="l">
              <a:lnSpc>
                <a:spcPts val="4549"/>
              </a:lnSpc>
              <a:spcBef>
                <a:spcPct val="0"/>
              </a:spcBef>
            </a:pPr>
            <a:r>
              <a:rPr lang="en-US" sz="3499">
                <a:solidFill>
                  <a:srgbClr val="191919"/>
                </a:solidFill>
                <a:latin typeface="Open Sauce Bold"/>
              </a:rPr>
              <a:t>SEND THE APPLICATION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3712371" y="777858"/>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191919"/>
                </a:solidFill>
                <a:latin typeface="Open Sauce Bold"/>
              </a:rPr>
              <a:t>Do I need a solicitor?</a:t>
            </a:r>
          </a:p>
        </p:txBody>
      </p:sp>
      <p:sp>
        <p:nvSpPr>
          <p:cNvPr id="3" name="TextBox 3"/>
          <p:cNvSpPr txBox="1"/>
          <p:nvPr/>
        </p:nvSpPr>
        <p:spPr>
          <a:xfrm>
            <a:off x="1635739" y="5526384"/>
            <a:ext cx="4580058" cy="1758315"/>
          </a:xfrm>
          <a:prstGeom prst="rect">
            <a:avLst/>
          </a:prstGeom>
        </p:spPr>
        <p:txBody>
          <a:bodyPr lIns="0" tIns="0" rIns="0" bIns="0" rtlCol="0" anchor="t">
            <a:spAutoFit/>
          </a:bodyPr>
          <a:lstStyle/>
          <a:p>
            <a:pPr algn="ctr">
              <a:lnSpc>
                <a:spcPts val="4620"/>
              </a:lnSpc>
            </a:pPr>
            <a:r>
              <a:rPr lang="en-US" sz="4200">
                <a:solidFill>
                  <a:srgbClr val="191919"/>
                </a:solidFill>
                <a:latin typeface="Open Sauce"/>
              </a:rPr>
              <a:t>Am I confident I can fill out each form correctly?</a:t>
            </a:r>
          </a:p>
        </p:txBody>
      </p:sp>
      <p:sp>
        <p:nvSpPr>
          <p:cNvPr id="4" name="TextBox 4"/>
          <p:cNvSpPr txBox="1"/>
          <p:nvPr/>
        </p:nvSpPr>
        <p:spPr>
          <a:xfrm>
            <a:off x="6853971" y="5526384"/>
            <a:ext cx="4580058" cy="2920365"/>
          </a:xfrm>
          <a:prstGeom prst="rect">
            <a:avLst/>
          </a:prstGeom>
        </p:spPr>
        <p:txBody>
          <a:bodyPr lIns="0" tIns="0" rIns="0" bIns="0" rtlCol="0" anchor="t">
            <a:spAutoFit/>
          </a:bodyPr>
          <a:lstStyle/>
          <a:p>
            <a:pPr marL="0" lvl="0" indent="0" algn="ctr">
              <a:lnSpc>
                <a:spcPts val="4620"/>
              </a:lnSpc>
              <a:spcBef>
                <a:spcPct val="0"/>
              </a:spcBef>
            </a:pPr>
            <a:r>
              <a:rPr lang="en-US" sz="4200">
                <a:solidFill>
                  <a:srgbClr val="191919"/>
                </a:solidFill>
                <a:latin typeface="Open Sauce"/>
              </a:rPr>
              <a:t>Am I concerned someone will challenge the validity of the LPA?</a:t>
            </a:r>
          </a:p>
        </p:txBody>
      </p:sp>
      <p:sp>
        <p:nvSpPr>
          <p:cNvPr id="5" name="TextBox 5"/>
          <p:cNvSpPr txBox="1"/>
          <p:nvPr/>
        </p:nvSpPr>
        <p:spPr>
          <a:xfrm>
            <a:off x="12072204" y="5526384"/>
            <a:ext cx="4580058" cy="2339340"/>
          </a:xfrm>
          <a:prstGeom prst="rect">
            <a:avLst/>
          </a:prstGeom>
        </p:spPr>
        <p:txBody>
          <a:bodyPr lIns="0" tIns="0" rIns="0" bIns="0" rtlCol="0" anchor="t">
            <a:spAutoFit/>
          </a:bodyPr>
          <a:lstStyle/>
          <a:p>
            <a:pPr marL="0" lvl="0" indent="0" algn="ctr">
              <a:lnSpc>
                <a:spcPts val="4620"/>
              </a:lnSpc>
              <a:spcBef>
                <a:spcPct val="0"/>
              </a:spcBef>
            </a:pPr>
            <a:r>
              <a:rPr lang="en-US" sz="4200">
                <a:solidFill>
                  <a:srgbClr val="191919"/>
                </a:solidFill>
                <a:latin typeface="Open Sauce"/>
              </a:rPr>
              <a:t>Can I commit the time to completing the documents?</a:t>
            </a:r>
          </a:p>
        </p:txBody>
      </p:sp>
      <p:grpSp>
        <p:nvGrpSpPr>
          <p:cNvPr id="6" name="Group 6"/>
          <p:cNvGrpSpPr/>
          <p:nvPr/>
        </p:nvGrpSpPr>
        <p:grpSpPr>
          <a:xfrm>
            <a:off x="3304425" y="3081889"/>
            <a:ext cx="11679149" cy="1239263"/>
            <a:chOff x="0" y="0"/>
            <a:chExt cx="15572199" cy="1652351"/>
          </a:xfrm>
        </p:grpSpPr>
        <p:grpSp>
          <p:nvGrpSpPr>
            <p:cNvPr id="7" name="Group 7"/>
            <p:cNvGrpSpPr/>
            <p:nvPr/>
          </p:nvGrpSpPr>
          <p:grpSpPr>
            <a:xfrm>
              <a:off x="2053" y="0"/>
              <a:ext cx="1652351" cy="165235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9" name="TextBox 9"/>
            <p:cNvSpPr txBox="1"/>
            <p:nvPr/>
          </p:nvSpPr>
          <p:spPr>
            <a:xfrm>
              <a:off x="0" y="-46484"/>
              <a:ext cx="1652351" cy="151671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191919"/>
                  </a:solidFill>
                  <a:latin typeface="Open Sauce Bold"/>
                </a:rPr>
                <a:t>1</a:t>
              </a:r>
            </a:p>
          </p:txBody>
        </p:sp>
        <p:grpSp>
          <p:nvGrpSpPr>
            <p:cNvPr id="10" name="Group 10"/>
            <p:cNvGrpSpPr/>
            <p:nvPr/>
          </p:nvGrpSpPr>
          <p:grpSpPr>
            <a:xfrm>
              <a:off x="6960951" y="0"/>
              <a:ext cx="1652351" cy="165235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2" name="TextBox 12"/>
            <p:cNvSpPr txBox="1"/>
            <p:nvPr/>
          </p:nvSpPr>
          <p:spPr>
            <a:xfrm>
              <a:off x="6960951" y="-46484"/>
              <a:ext cx="1652351" cy="151671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191919"/>
                  </a:solidFill>
                  <a:latin typeface="Open Sauce Bold"/>
                </a:rPr>
                <a:t>2</a:t>
              </a:r>
            </a:p>
          </p:txBody>
        </p:sp>
        <p:grpSp>
          <p:nvGrpSpPr>
            <p:cNvPr id="13" name="Group 13"/>
            <p:cNvGrpSpPr/>
            <p:nvPr/>
          </p:nvGrpSpPr>
          <p:grpSpPr>
            <a:xfrm>
              <a:off x="13919849" y="0"/>
              <a:ext cx="1652351" cy="1652351"/>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5" name="TextBox 15"/>
            <p:cNvSpPr txBox="1"/>
            <p:nvPr/>
          </p:nvSpPr>
          <p:spPr>
            <a:xfrm>
              <a:off x="13919849" y="-46484"/>
              <a:ext cx="1652351" cy="151671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191919"/>
                  </a:solidFill>
                  <a:latin typeface="Open Sauce Bold"/>
                </a:rPr>
                <a:t>3</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835551"/>
            <a:ext cx="4554038" cy="2835498"/>
            <a:chOff x="0" y="0"/>
            <a:chExt cx="3525957" cy="2195380"/>
          </a:xfrm>
        </p:grpSpPr>
        <p:sp>
          <p:nvSpPr>
            <p:cNvPr id="3" name="Freeform 3"/>
            <p:cNvSpPr/>
            <p:nvPr/>
          </p:nvSpPr>
          <p:spPr>
            <a:xfrm>
              <a:off x="0" y="0"/>
              <a:ext cx="3525957" cy="2195380"/>
            </a:xfrm>
            <a:custGeom>
              <a:avLst/>
              <a:gdLst/>
              <a:ahLst/>
              <a:cxnLst/>
              <a:rect l="l" t="t" r="r" b="b"/>
              <a:pathLst>
                <a:path w="3525957" h="2195380">
                  <a:moveTo>
                    <a:pt x="3401497" y="2195380"/>
                  </a:moveTo>
                  <a:lnTo>
                    <a:pt x="124460" y="2195380"/>
                  </a:lnTo>
                  <a:cubicBezTo>
                    <a:pt x="55880" y="2195380"/>
                    <a:pt x="0" y="2139500"/>
                    <a:pt x="0" y="2070920"/>
                  </a:cubicBezTo>
                  <a:lnTo>
                    <a:pt x="0" y="124460"/>
                  </a:lnTo>
                  <a:cubicBezTo>
                    <a:pt x="0" y="55880"/>
                    <a:pt x="55880" y="0"/>
                    <a:pt x="124460" y="0"/>
                  </a:cubicBezTo>
                  <a:lnTo>
                    <a:pt x="3401497" y="0"/>
                  </a:lnTo>
                  <a:cubicBezTo>
                    <a:pt x="3470077" y="0"/>
                    <a:pt x="3525957" y="55880"/>
                    <a:pt x="3525957" y="124460"/>
                  </a:cubicBezTo>
                  <a:lnTo>
                    <a:pt x="3525957" y="2070920"/>
                  </a:lnTo>
                  <a:cubicBezTo>
                    <a:pt x="3525957" y="2139500"/>
                    <a:pt x="3470077" y="2195380"/>
                    <a:pt x="3401497" y="2195380"/>
                  </a:cubicBezTo>
                  <a:close/>
                </a:path>
              </a:pathLst>
            </a:custGeom>
            <a:solidFill>
              <a:srgbClr val="FFCD78"/>
            </a:solidFill>
          </p:spPr>
        </p:sp>
      </p:grpSp>
      <p:sp>
        <p:nvSpPr>
          <p:cNvPr id="4" name="TextBox 4"/>
          <p:cNvSpPr txBox="1"/>
          <p:nvPr/>
        </p:nvSpPr>
        <p:spPr>
          <a:xfrm>
            <a:off x="5048845" y="1028700"/>
            <a:ext cx="8190309" cy="1533525"/>
          </a:xfrm>
          <a:prstGeom prst="rect">
            <a:avLst/>
          </a:prstGeom>
        </p:spPr>
        <p:txBody>
          <a:bodyPr lIns="0" tIns="0" rIns="0" bIns="0" rtlCol="0" anchor="t">
            <a:spAutoFit/>
          </a:bodyPr>
          <a:lstStyle/>
          <a:p>
            <a:pPr algn="ctr">
              <a:lnSpc>
                <a:spcPts val="12599"/>
              </a:lnSpc>
            </a:pPr>
            <a:r>
              <a:rPr lang="en-US" sz="9000" dirty="0">
                <a:solidFill>
                  <a:srgbClr val="191919"/>
                </a:solidFill>
                <a:latin typeface="Open Sans Extra Bold"/>
              </a:rPr>
              <a:t>Attorney Role</a:t>
            </a:r>
          </a:p>
        </p:txBody>
      </p:sp>
      <p:sp>
        <p:nvSpPr>
          <p:cNvPr id="5" name="TextBox 5"/>
          <p:cNvSpPr txBox="1"/>
          <p:nvPr/>
        </p:nvSpPr>
        <p:spPr>
          <a:xfrm>
            <a:off x="457200" y="5372100"/>
            <a:ext cx="5544079" cy="2371725"/>
          </a:xfrm>
          <a:prstGeom prst="rect">
            <a:avLst/>
          </a:prstGeom>
        </p:spPr>
        <p:txBody>
          <a:bodyPr lIns="0" tIns="0" rIns="0" bIns="0" rtlCol="0" anchor="t">
            <a:spAutoFit/>
          </a:bodyPr>
          <a:lstStyle/>
          <a:p>
            <a:pPr algn="ctr">
              <a:lnSpc>
                <a:spcPts val="6300"/>
              </a:lnSpc>
            </a:pPr>
            <a:r>
              <a:rPr lang="en-US" sz="4500" dirty="0">
                <a:solidFill>
                  <a:srgbClr val="191919"/>
                </a:solidFill>
                <a:latin typeface="Open Sauce Bold"/>
              </a:rPr>
              <a:t>Joint </a:t>
            </a:r>
          </a:p>
          <a:p>
            <a:pPr algn="ctr">
              <a:lnSpc>
                <a:spcPts val="6300"/>
              </a:lnSpc>
            </a:pPr>
            <a:r>
              <a:rPr lang="en-US" sz="4500" dirty="0">
                <a:solidFill>
                  <a:srgbClr val="191919"/>
                </a:solidFill>
                <a:latin typeface="Open Sauce Bold"/>
              </a:rPr>
              <a:t>or Several</a:t>
            </a:r>
          </a:p>
          <a:p>
            <a:pPr algn="ctr">
              <a:lnSpc>
                <a:spcPts val="6300"/>
              </a:lnSpc>
            </a:pPr>
            <a:endParaRPr lang="en-US" sz="4500" dirty="0">
              <a:solidFill>
                <a:srgbClr val="191919"/>
              </a:solidFill>
              <a:latin typeface="Open Sauce Bold"/>
            </a:endParaRPr>
          </a:p>
        </p:txBody>
      </p:sp>
      <p:grpSp>
        <p:nvGrpSpPr>
          <p:cNvPr id="6" name="Group 6"/>
          <p:cNvGrpSpPr/>
          <p:nvPr/>
        </p:nvGrpSpPr>
        <p:grpSpPr>
          <a:xfrm>
            <a:off x="12705262" y="4835551"/>
            <a:ext cx="4554038" cy="2835498"/>
            <a:chOff x="0" y="0"/>
            <a:chExt cx="3525957" cy="2195380"/>
          </a:xfrm>
        </p:grpSpPr>
        <p:sp>
          <p:nvSpPr>
            <p:cNvPr id="7" name="Freeform 7"/>
            <p:cNvSpPr/>
            <p:nvPr/>
          </p:nvSpPr>
          <p:spPr>
            <a:xfrm>
              <a:off x="0" y="0"/>
              <a:ext cx="3525957" cy="2195380"/>
            </a:xfrm>
            <a:custGeom>
              <a:avLst/>
              <a:gdLst/>
              <a:ahLst/>
              <a:cxnLst/>
              <a:rect l="l" t="t" r="r" b="b"/>
              <a:pathLst>
                <a:path w="3525957" h="2195380">
                  <a:moveTo>
                    <a:pt x="3401497" y="2195380"/>
                  </a:moveTo>
                  <a:lnTo>
                    <a:pt x="124460" y="2195380"/>
                  </a:lnTo>
                  <a:cubicBezTo>
                    <a:pt x="55880" y="2195380"/>
                    <a:pt x="0" y="2139500"/>
                    <a:pt x="0" y="2070920"/>
                  </a:cubicBezTo>
                  <a:lnTo>
                    <a:pt x="0" y="124460"/>
                  </a:lnTo>
                  <a:cubicBezTo>
                    <a:pt x="0" y="55880"/>
                    <a:pt x="55880" y="0"/>
                    <a:pt x="124460" y="0"/>
                  </a:cubicBezTo>
                  <a:lnTo>
                    <a:pt x="3401497" y="0"/>
                  </a:lnTo>
                  <a:cubicBezTo>
                    <a:pt x="3470077" y="0"/>
                    <a:pt x="3525957" y="55880"/>
                    <a:pt x="3525957" y="124460"/>
                  </a:cubicBezTo>
                  <a:lnTo>
                    <a:pt x="3525957" y="2070920"/>
                  </a:lnTo>
                  <a:cubicBezTo>
                    <a:pt x="3525957" y="2139500"/>
                    <a:pt x="3470077" y="2195380"/>
                    <a:pt x="3401497" y="2195380"/>
                  </a:cubicBezTo>
                  <a:close/>
                </a:path>
              </a:pathLst>
            </a:custGeom>
            <a:solidFill>
              <a:srgbClr val="FFCD78"/>
            </a:solidFill>
          </p:spPr>
        </p:sp>
      </p:grpSp>
      <p:sp>
        <p:nvSpPr>
          <p:cNvPr id="8" name="TextBox 8"/>
          <p:cNvSpPr txBox="1"/>
          <p:nvPr/>
        </p:nvSpPr>
        <p:spPr>
          <a:xfrm>
            <a:off x="12974828" y="5819811"/>
            <a:ext cx="4014907" cy="771489"/>
          </a:xfrm>
          <a:prstGeom prst="rect">
            <a:avLst/>
          </a:prstGeom>
        </p:spPr>
        <p:txBody>
          <a:bodyPr lIns="0" tIns="0" rIns="0" bIns="0" rtlCol="0" anchor="t">
            <a:spAutoFit/>
          </a:bodyPr>
          <a:lstStyle/>
          <a:p>
            <a:pPr algn="ctr">
              <a:lnSpc>
                <a:spcPts val="6300"/>
              </a:lnSpc>
            </a:pPr>
            <a:r>
              <a:rPr lang="en-US" sz="4500" dirty="0">
                <a:solidFill>
                  <a:srgbClr val="191919"/>
                </a:solidFill>
                <a:latin typeface="Open Sauce Bold"/>
              </a:rPr>
              <a:t>Replacement</a:t>
            </a:r>
          </a:p>
        </p:txBody>
      </p:sp>
      <p:grpSp>
        <p:nvGrpSpPr>
          <p:cNvPr id="9" name="Group 9"/>
          <p:cNvGrpSpPr/>
          <p:nvPr/>
        </p:nvGrpSpPr>
        <p:grpSpPr>
          <a:xfrm>
            <a:off x="6866981" y="4835551"/>
            <a:ext cx="4554038" cy="2835498"/>
            <a:chOff x="0" y="0"/>
            <a:chExt cx="3525957" cy="2195380"/>
          </a:xfrm>
        </p:grpSpPr>
        <p:sp>
          <p:nvSpPr>
            <p:cNvPr id="10" name="Freeform 10"/>
            <p:cNvSpPr/>
            <p:nvPr/>
          </p:nvSpPr>
          <p:spPr>
            <a:xfrm>
              <a:off x="0" y="0"/>
              <a:ext cx="3525957" cy="2195380"/>
            </a:xfrm>
            <a:custGeom>
              <a:avLst/>
              <a:gdLst/>
              <a:ahLst/>
              <a:cxnLst/>
              <a:rect l="l" t="t" r="r" b="b"/>
              <a:pathLst>
                <a:path w="3525957" h="2195380">
                  <a:moveTo>
                    <a:pt x="3401497" y="2195380"/>
                  </a:moveTo>
                  <a:lnTo>
                    <a:pt x="124460" y="2195380"/>
                  </a:lnTo>
                  <a:cubicBezTo>
                    <a:pt x="55880" y="2195380"/>
                    <a:pt x="0" y="2139500"/>
                    <a:pt x="0" y="2070920"/>
                  </a:cubicBezTo>
                  <a:lnTo>
                    <a:pt x="0" y="124460"/>
                  </a:lnTo>
                  <a:cubicBezTo>
                    <a:pt x="0" y="55880"/>
                    <a:pt x="55880" y="0"/>
                    <a:pt x="124460" y="0"/>
                  </a:cubicBezTo>
                  <a:lnTo>
                    <a:pt x="3401497" y="0"/>
                  </a:lnTo>
                  <a:cubicBezTo>
                    <a:pt x="3470077" y="0"/>
                    <a:pt x="3525957" y="55880"/>
                    <a:pt x="3525957" y="124460"/>
                  </a:cubicBezTo>
                  <a:lnTo>
                    <a:pt x="3525957" y="2070920"/>
                  </a:lnTo>
                  <a:cubicBezTo>
                    <a:pt x="3525957" y="2139500"/>
                    <a:pt x="3470077" y="2195380"/>
                    <a:pt x="3401497" y="2195380"/>
                  </a:cubicBezTo>
                  <a:close/>
                </a:path>
              </a:pathLst>
            </a:custGeom>
            <a:solidFill>
              <a:srgbClr val="FFCD78"/>
            </a:solidFill>
          </p:spPr>
        </p:sp>
      </p:grpSp>
      <p:sp>
        <p:nvSpPr>
          <p:cNvPr id="11" name="TextBox 11"/>
          <p:cNvSpPr txBox="1"/>
          <p:nvPr/>
        </p:nvSpPr>
        <p:spPr>
          <a:xfrm>
            <a:off x="7591288" y="5896011"/>
            <a:ext cx="3105424" cy="771489"/>
          </a:xfrm>
          <a:prstGeom prst="rect">
            <a:avLst/>
          </a:prstGeom>
        </p:spPr>
        <p:txBody>
          <a:bodyPr lIns="0" tIns="0" rIns="0" bIns="0" rtlCol="0" anchor="t">
            <a:spAutoFit/>
          </a:bodyPr>
          <a:lstStyle/>
          <a:p>
            <a:pPr algn="ctr">
              <a:lnSpc>
                <a:spcPts val="6300"/>
              </a:lnSpc>
            </a:pPr>
            <a:r>
              <a:rPr lang="en-US" sz="4500" dirty="0">
                <a:solidFill>
                  <a:srgbClr val="191919"/>
                </a:solidFill>
                <a:latin typeface="Open Sauce Bold"/>
              </a:rPr>
              <a:t>Payment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1641642" y="1965310"/>
            <a:ext cx="5773190" cy="61055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F05335"/>
                </a:solidFill>
                <a:latin typeface="Open Sauce Bold"/>
              </a:rPr>
              <a:t>Revoking an LPA while you still retain capacity</a:t>
            </a:r>
            <a:r>
              <a:rPr lang="en-US" sz="8000">
                <a:solidFill>
                  <a:srgbClr val="191919"/>
                </a:solidFill>
                <a:latin typeface="Open Sauce Bold"/>
              </a:rPr>
              <a:t> </a:t>
            </a:r>
          </a:p>
        </p:txBody>
      </p:sp>
      <p:sp>
        <p:nvSpPr>
          <p:cNvPr id="3" name="TextBox 3"/>
          <p:cNvSpPr txBox="1"/>
          <p:nvPr/>
        </p:nvSpPr>
        <p:spPr>
          <a:xfrm>
            <a:off x="9258957" y="1798940"/>
            <a:ext cx="8000343" cy="6551152"/>
          </a:xfrm>
          <a:prstGeom prst="rect">
            <a:avLst/>
          </a:prstGeom>
        </p:spPr>
        <p:txBody>
          <a:bodyPr lIns="0" tIns="0" rIns="0" bIns="0" rtlCol="0" anchor="t">
            <a:spAutoFit/>
          </a:bodyPr>
          <a:lstStyle/>
          <a:p>
            <a:pPr marL="712467" lvl="1" indent="-356233">
              <a:lnSpc>
                <a:spcPts val="6599"/>
              </a:lnSpc>
              <a:buFont typeface="Arial"/>
              <a:buChar char="•"/>
            </a:pPr>
            <a:r>
              <a:rPr lang="en-US" sz="3299">
                <a:solidFill>
                  <a:srgbClr val="191919"/>
                </a:solidFill>
                <a:latin typeface="Open Sauce Bold"/>
              </a:rPr>
              <a:t>Who the attorney currently is</a:t>
            </a:r>
          </a:p>
          <a:p>
            <a:pPr marL="712467" lvl="1" indent="-356233">
              <a:lnSpc>
                <a:spcPts val="6599"/>
              </a:lnSpc>
              <a:buFont typeface="Arial"/>
              <a:buChar char="•"/>
            </a:pPr>
            <a:r>
              <a:rPr lang="en-US" sz="3299">
                <a:solidFill>
                  <a:srgbClr val="191919"/>
                </a:solidFill>
                <a:latin typeface="Open Sauce Bold"/>
              </a:rPr>
              <a:t>What authority the attorney has </a:t>
            </a:r>
          </a:p>
          <a:p>
            <a:pPr marL="712467" lvl="1" indent="-356233">
              <a:lnSpc>
                <a:spcPts val="6599"/>
              </a:lnSpc>
              <a:buFont typeface="Arial"/>
              <a:buChar char="•"/>
            </a:pPr>
            <a:r>
              <a:rPr lang="en-US" sz="3299">
                <a:solidFill>
                  <a:srgbClr val="191919"/>
                </a:solidFill>
                <a:latin typeface="Open Sauce Bold"/>
              </a:rPr>
              <a:t>Why it is necessary or expedient to revoke the power </a:t>
            </a:r>
          </a:p>
          <a:p>
            <a:pPr marL="712467" lvl="1" indent="-356233">
              <a:lnSpc>
                <a:spcPts val="6599"/>
              </a:lnSpc>
              <a:buFont typeface="Arial"/>
              <a:buChar char="•"/>
            </a:pPr>
            <a:r>
              <a:rPr lang="en-US" sz="3299">
                <a:solidFill>
                  <a:srgbClr val="191919"/>
                </a:solidFill>
                <a:latin typeface="Open Sauce Bold"/>
              </a:rPr>
              <a:t>The foreseeable consequences of revoking the power</a:t>
            </a:r>
          </a:p>
          <a:p>
            <a:pPr marL="712467" lvl="1" indent="-356233" algn="l">
              <a:lnSpc>
                <a:spcPts val="6599"/>
              </a:lnSpc>
              <a:buFont typeface="Arial"/>
              <a:buChar char="•"/>
            </a:pPr>
            <a:r>
              <a:rPr lang="en-US" sz="3299">
                <a:solidFill>
                  <a:srgbClr val="191919"/>
                </a:solidFill>
                <a:latin typeface="Open Sauce Bold"/>
              </a:rPr>
              <a:t>The reasons for the original decision to appoint the attorney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674512" y="1260189"/>
            <a:ext cx="7512863" cy="5716309"/>
          </a:xfrm>
          <a:prstGeom prst="rect">
            <a:avLst/>
          </a:prstGeom>
        </p:spPr>
      </p:pic>
      <p:sp>
        <p:nvSpPr>
          <p:cNvPr id="3" name="TextBox 3"/>
          <p:cNvSpPr txBox="1"/>
          <p:nvPr/>
        </p:nvSpPr>
        <p:spPr>
          <a:xfrm>
            <a:off x="2257526" y="646779"/>
            <a:ext cx="5670203" cy="613410"/>
          </a:xfrm>
          <a:prstGeom prst="rect">
            <a:avLst/>
          </a:prstGeom>
        </p:spPr>
        <p:txBody>
          <a:bodyPr lIns="0" tIns="0" rIns="0" bIns="0" rtlCol="0" anchor="t">
            <a:spAutoFit/>
          </a:bodyPr>
          <a:lstStyle/>
          <a:p>
            <a:pPr algn="ctr">
              <a:lnSpc>
                <a:spcPts val="5039"/>
              </a:lnSpc>
            </a:pPr>
            <a:r>
              <a:rPr lang="en-US" sz="3599">
                <a:solidFill>
                  <a:srgbClr val="000000"/>
                </a:solidFill>
                <a:latin typeface="Open Sans Extra Bold"/>
              </a:rPr>
              <a:t>Scenario: Fred and Mary</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4705" y="232995"/>
            <a:ext cx="1597218" cy="1591409"/>
          </a:xfrm>
          <a:prstGeom prst="rect">
            <a:avLst/>
          </a:prstGeom>
        </p:spPr>
      </p:pic>
      <p:sp>
        <p:nvSpPr>
          <p:cNvPr id="5" name="TextBox 5"/>
          <p:cNvSpPr txBox="1"/>
          <p:nvPr/>
        </p:nvSpPr>
        <p:spPr>
          <a:xfrm>
            <a:off x="1213314" y="2268309"/>
            <a:ext cx="8790970" cy="5380991"/>
          </a:xfrm>
          <a:prstGeom prst="rect">
            <a:avLst/>
          </a:prstGeom>
        </p:spPr>
        <p:txBody>
          <a:bodyPr lIns="0" tIns="0" rIns="0" bIns="0" rtlCol="0" anchor="t">
            <a:spAutoFit/>
          </a:bodyPr>
          <a:lstStyle/>
          <a:p>
            <a:pPr>
              <a:lnSpc>
                <a:spcPts val="4759"/>
              </a:lnSpc>
            </a:pPr>
            <a:r>
              <a:rPr lang="en-US" sz="3399">
                <a:solidFill>
                  <a:srgbClr val="000000"/>
                </a:solidFill>
                <a:latin typeface="Canva Sans"/>
              </a:rPr>
              <a:t>Fred has not appointed a lasting power of attorney and no longer has the capacity to make decisions about his finances.</a:t>
            </a:r>
          </a:p>
          <a:p>
            <a:pPr>
              <a:lnSpc>
                <a:spcPts val="4759"/>
              </a:lnSpc>
            </a:pPr>
            <a:endParaRPr lang="en-US" sz="3399">
              <a:solidFill>
                <a:srgbClr val="000000"/>
              </a:solidFill>
              <a:latin typeface="Canva Sans"/>
            </a:endParaRPr>
          </a:p>
          <a:p>
            <a:pPr>
              <a:lnSpc>
                <a:spcPts val="4759"/>
              </a:lnSpc>
            </a:pPr>
            <a:r>
              <a:rPr lang="en-US" sz="3399">
                <a:solidFill>
                  <a:srgbClr val="000000"/>
                </a:solidFill>
                <a:latin typeface="Canva Sans"/>
              </a:rPr>
              <a:t>Mary would like to help make decisions on Fred's behalf to keep his finances safe and make purchases on behalf of Fred to meet his needs. </a:t>
            </a:r>
          </a:p>
          <a:p>
            <a:pPr>
              <a:lnSpc>
                <a:spcPts val="4759"/>
              </a:lnSpc>
            </a:pPr>
            <a:endParaRPr lang="en-US" sz="3399">
              <a:solidFill>
                <a:srgbClr val="000000"/>
              </a:solidFill>
              <a:latin typeface="Canva Sans"/>
            </a:endParaRPr>
          </a:p>
        </p:txBody>
      </p:sp>
      <p:sp>
        <p:nvSpPr>
          <p:cNvPr id="6" name="TextBox 6"/>
          <p:cNvSpPr txBox="1"/>
          <p:nvPr/>
        </p:nvSpPr>
        <p:spPr>
          <a:xfrm>
            <a:off x="1152261" y="8058875"/>
            <a:ext cx="8023490" cy="629920"/>
          </a:xfrm>
          <a:prstGeom prst="rect">
            <a:avLst/>
          </a:prstGeom>
        </p:spPr>
        <p:txBody>
          <a:bodyPr lIns="0" tIns="0" rIns="0" bIns="0" rtlCol="0" anchor="t">
            <a:spAutoFit/>
          </a:bodyPr>
          <a:lstStyle/>
          <a:p>
            <a:pPr algn="ctr">
              <a:lnSpc>
                <a:spcPts val="5179"/>
              </a:lnSpc>
            </a:pPr>
            <a:r>
              <a:rPr lang="en-US" sz="3699">
                <a:solidFill>
                  <a:srgbClr val="000000"/>
                </a:solidFill>
                <a:latin typeface="Canva Sans Bold"/>
              </a:rPr>
              <a:t>What should Mary's next steps be?</a:t>
            </a:r>
            <a:r>
              <a:rPr lang="en-US" sz="3699">
                <a:solidFill>
                  <a:srgbClr val="000000"/>
                </a:solidFill>
                <a:latin typeface="Canva Sans"/>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2920104" y="2416626"/>
            <a:ext cx="4937860" cy="7408802"/>
            <a:chOff x="0" y="0"/>
            <a:chExt cx="1300506" cy="1951289"/>
          </a:xfrm>
        </p:grpSpPr>
        <p:sp>
          <p:nvSpPr>
            <p:cNvPr id="3" name="Freeform 3"/>
            <p:cNvSpPr/>
            <p:nvPr/>
          </p:nvSpPr>
          <p:spPr>
            <a:xfrm>
              <a:off x="0" y="0"/>
              <a:ext cx="1300506" cy="1951289"/>
            </a:xfrm>
            <a:custGeom>
              <a:avLst/>
              <a:gdLst/>
              <a:ahLst/>
              <a:cxnLst/>
              <a:rect l="l" t="t" r="r" b="b"/>
              <a:pathLst>
                <a:path w="1300506" h="1951289">
                  <a:moveTo>
                    <a:pt x="0" y="0"/>
                  </a:moveTo>
                  <a:lnTo>
                    <a:pt x="1300506" y="0"/>
                  </a:lnTo>
                  <a:lnTo>
                    <a:pt x="1300506" y="1951289"/>
                  </a:lnTo>
                  <a:lnTo>
                    <a:pt x="0" y="1951289"/>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920104" y="461573"/>
            <a:ext cx="4928335" cy="7408802"/>
            <a:chOff x="0" y="0"/>
            <a:chExt cx="1297998" cy="1951289"/>
          </a:xfrm>
        </p:grpSpPr>
        <p:sp>
          <p:nvSpPr>
            <p:cNvPr id="6" name="Freeform 6"/>
            <p:cNvSpPr/>
            <p:nvPr/>
          </p:nvSpPr>
          <p:spPr>
            <a:xfrm>
              <a:off x="0" y="0"/>
              <a:ext cx="1297998" cy="1951289"/>
            </a:xfrm>
            <a:custGeom>
              <a:avLst/>
              <a:gdLst/>
              <a:ahLst/>
              <a:cxnLst/>
              <a:rect l="l" t="t" r="r" b="b"/>
              <a:pathLst>
                <a:path w="1297998" h="1951289">
                  <a:moveTo>
                    <a:pt x="0" y="0"/>
                  </a:moveTo>
                  <a:lnTo>
                    <a:pt x="1297998" y="0"/>
                  </a:lnTo>
                  <a:lnTo>
                    <a:pt x="1297998" y="1951289"/>
                  </a:lnTo>
                  <a:lnTo>
                    <a:pt x="0" y="1951289"/>
                  </a:lnTo>
                  <a:close/>
                </a:path>
              </a:pathLst>
            </a:custGeom>
            <a:solidFill>
              <a:srgbClr val="FFCD78"/>
            </a:solidFill>
            <a:ln w="19050">
              <a:solidFill>
                <a:srgbClr val="000000"/>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84271" y="1725306"/>
            <a:ext cx="2464167" cy="2464167"/>
          </a:xfrm>
          <a:prstGeom prst="rect">
            <a:avLst/>
          </a:prstGeom>
        </p:spPr>
      </p:pic>
      <p:grpSp>
        <p:nvGrpSpPr>
          <p:cNvPr id="9" name="Group 9"/>
          <p:cNvGrpSpPr/>
          <p:nvPr/>
        </p:nvGrpSpPr>
        <p:grpSpPr>
          <a:xfrm>
            <a:off x="12929629" y="461573"/>
            <a:ext cx="2464167" cy="3704401"/>
            <a:chOff x="0" y="0"/>
            <a:chExt cx="4224020" cy="6350000"/>
          </a:xfrm>
        </p:grpSpPr>
        <p:sp>
          <p:nvSpPr>
            <p:cNvPr id="10" name="Freeform 10"/>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29629" y="4165973"/>
            <a:ext cx="2464167" cy="2464167"/>
          </a:xfrm>
          <a:prstGeom prst="rect">
            <a:avLst/>
          </a:prstGeom>
        </p:spPr>
      </p:pic>
      <p:grpSp>
        <p:nvGrpSpPr>
          <p:cNvPr id="12" name="Group 12"/>
          <p:cNvGrpSpPr/>
          <p:nvPr/>
        </p:nvGrpSpPr>
        <p:grpSpPr>
          <a:xfrm>
            <a:off x="15384271" y="4165973"/>
            <a:ext cx="2464167" cy="3704401"/>
            <a:chOff x="0" y="0"/>
            <a:chExt cx="4224020" cy="6350000"/>
          </a:xfrm>
        </p:grpSpPr>
        <p:sp>
          <p:nvSpPr>
            <p:cNvPr id="13" name="Freeform 1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sp>
        <p:nvSpPr>
          <p:cNvPr id="14" name="TextBox 14"/>
          <p:cNvSpPr txBox="1"/>
          <p:nvPr/>
        </p:nvSpPr>
        <p:spPr>
          <a:xfrm>
            <a:off x="1028700" y="1152525"/>
            <a:ext cx="10197130" cy="1845418"/>
          </a:xfrm>
          <a:prstGeom prst="rect">
            <a:avLst/>
          </a:prstGeom>
        </p:spPr>
        <p:txBody>
          <a:bodyPr lIns="0" tIns="0" rIns="0" bIns="0" rtlCol="0" anchor="t">
            <a:spAutoFit/>
          </a:bodyPr>
          <a:lstStyle/>
          <a:p>
            <a:pPr>
              <a:lnSpc>
                <a:spcPts val="14272"/>
              </a:lnSpc>
            </a:pPr>
            <a:r>
              <a:rPr lang="en-US" sz="12975" spc="-389">
                <a:solidFill>
                  <a:srgbClr val="191919"/>
                </a:solidFill>
                <a:latin typeface="Open Sauce Bold"/>
              </a:rPr>
              <a:t>Deputyship</a:t>
            </a:r>
          </a:p>
        </p:txBody>
      </p:sp>
      <p:sp>
        <p:nvSpPr>
          <p:cNvPr id="15" name="TextBox 15"/>
          <p:cNvSpPr txBox="1"/>
          <p:nvPr/>
        </p:nvSpPr>
        <p:spPr>
          <a:xfrm>
            <a:off x="1028700" y="3894416"/>
            <a:ext cx="10631832" cy="4267515"/>
          </a:xfrm>
          <a:prstGeom prst="rect">
            <a:avLst/>
          </a:prstGeom>
        </p:spPr>
        <p:txBody>
          <a:bodyPr wrap="square" lIns="0" tIns="0" rIns="0" bIns="0" rtlCol="0" anchor="t">
            <a:spAutoFit/>
          </a:bodyPr>
          <a:lstStyle/>
          <a:p>
            <a:pPr>
              <a:lnSpc>
                <a:spcPts val="4759"/>
              </a:lnSpc>
            </a:pPr>
            <a:r>
              <a:rPr lang="en-US" sz="3399" dirty="0">
                <a:solidFill>
                  <a:srgbClr val="191919"/>
                </a:solidFill>
                <a:latin typeface="Canva Sans"/>
              </a:rPr>
              <a:t>This is an Order of the Court of Protection. </a:t>
            </a:r>
          </a:p>
          <a:p>
            <a:pPr>
              <a:lnSpc>
                <a:spcPts val="4759"/>
              </a:lnSpc>
            </a:pPr>
            <a:r>
              <a:rPr lang="en-US" sz="3399" dirty="0">
                <a:solidFill>
                  <a:srgbClr val="191919"/>
                </a:solidFill>
                <a:latin typeface="Canva Sans"/>
              </a:rPr>
              <a:t>Similar to an LPA appoints a person or persons to deal with the affairs of an individual who has lost mental capacity to deal with their own affairs. </a:t>
            </a:r>
          </a:p>
          <a:p>
            <a:pPr>
              <a:lnSpc>
                <a:spcPts val="4759"/>
              </a:lnSpc>
            </a:pPr>
            <a:r>
              <a:rPr lang="en-US" sz="3399" dirty="0">
                <a:solidFill>
                  <a:srgbClr val="191919"/>
                </a:solidFill>
                <a:latin typeface="Canva Sans"/>
              </a:rPr>
              <a:t>A Deputyship Order can be made in respect of property &amp; financial affairs, or , less commonly health &amp; welfare.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553" y="6637716"/>
            <a:ext cx="2504894" cy="2135992"/>
          </a:xfrm>
          <a:prstGeom prst="rect">
            <a:avLst/>
          </a:prstGeom>
        </p:spPr>
      </p:pic>
      <p:sp>
        <p:nvSpPr>
          <p:cNvPr id="3" name="TextBox 3"/>
          <p:cNvSpPr txBox="1"/>
          <p:nvPr/>
        </p:nvSpPr>
        <p:spPr>
          <a:xfrm>
            <a:off x="5306748" y="2136428"/>
            <a:ext cx="7674504" cy="3195321"/>
          </a:xfrm>
          <a:prstGeom prst="rect">
            <a:avLst/>
          </a:prstGeom>
        </p:spPr>
        <p:txBody>
          <a:bodyPr lIns="0" tIns="0" rIns="0" bIns="0" rtlCol="0" anchor="t">
            <a:spAutoFit/>
          </a:bodyPr>
          <a:lstStyle/>
          <a:p>
            <a:pPr algn="ctr">
              <a:lnSpc>
                <a:spcPts val="12879"/>
              </a:lnSpc>
            </a:pPr>
            <a:r>
              <a:rPr lang="en-US" sz="9199">
                <a:solidFill>
                  <a:srgbClr val="F05335"/>
                </a:solidFill>
                <a:latin typeface="Open Sans Extra Bold"/>
              </a:rPr>
              <a:t>Thank You </a:t>
            </a:r>
          </a:p>
          <a:p>
            <a:pPr algn="ctr">
              <a:lnSpc>
                <a:spcPts val="12879"/>
              </a:lnSpc>
            </a:pPr>
            <a:r>
              <a:rPr lang="en-US" sz="9199">
                <a:solidFill>
                  <a:srgbClr val="F05335"/>
                </a:solidFill>
                <a:latin typeface="Open Sans Extra Bold"/>
              </a:rPr>
              <a:t>for Listening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602797" y="764289"/>
            <a:ext cx="10777483" cy="3246758"/>
          </a:xfrm>
          <a:prstGeom prst="rect">
            <a:avLst/>
          </a:prstGeom>
        </p:spPr>
        <p:txBody>
          <a:bodyPr lIns="0" tIns="0" rIns="0" bIns="0" rtlCol="0" anchor="t">
            <a:spAutoFit/>
          </a:bodyPr>
          <a:lstStyle/>
          <a:p>
            <a:pPr>
              <a:lnSpc>
                <a:spcPts val="7370"/>
              </a:lnSpc>
            </a:pPr>
            <a:r>
              <a:rPr lang="en-US" sz="6700" spc="-201" dirty="0">
                <a:solidFill>
                  <a:srgbClr val="191919"/>
                </a:solidFill>
                <a:latin typeface="Open Sauce Bold"/>
              </a:rPr>
              <a:t>Mental Capacity- What is it and why does it matter?</a:t>
            </a:r>
          </a:p>
          <a:p>
            <a:pPr marL="0" lvl="0" indent="0">
              <a:lnSpc>
                <a:spcPts val="10560"/>
              </a:lnSpc>
            </a:pPr>
            <a:endParaRPr lang="en-US" sz="6700" spc="-201" dirty="0">
              <a:solidFill>
                <a:srgbClr val="191919"/>
              </a:solidFill>
              <a:latin typeface="Open Sauce Bold"/>
            </a:endParaRPr>
          </a:p>
        </p:txBody>
      </p:sp>
      <p:sp>
        <p:nvSpPr>
          <p:cNvPr id="3" name="AutoShape 3"/>
          <p:cNvSpPr/>
          <p:nvPr/>
        </p:nvSpPr>
        <p:spPr>
          <a:xfrm>
            <a:off x="762000" y="3390900"/>
            <a:ext cx="6492240" cy="0"/>
          </a:xfrm>
          <a:prstGeom prst="line">
            <a:avLst/>
          </a:prstGeom>
          <a:ln w="47625" cap="flat">
            <a:solidFill>
              <a:srgbClr val="000000"/>
            </a:solidFill>
            <a:prstDash val="solid"/>
            <a:headEnd type="none" w="sm" len="sm"/>
            <a:tailEnd type="none" w="sm" len="sm"/>
          </a:ln>
        </p:spPr>
      </p:sp>
      <p:pic>
        <p:nvPicPr>
          <p:cNvPr id="4" name="Picture 4"/>
          <p:cNvPicPr>
            <a:picLocks noChangeAspect="1"/>
          </p:cNvPicPr>
          <p:nvPr/>
        </p:nvPicPr>
        <p:blipFill>
          <a:blip r:embed="rId3"/>
          <a:srcRect/>
          <a:stretch>
            <a:fillRect/>
          </a:stretch>
        </p:blipFill>
        <p:spPr>
          <a:xfrm>
            <a:off x="8897794" y="3770234"/>
            <a:ext cx="8801616" cy="4954666"/>
          </a:xfrm>
          <a:prstGeom prst="rect">
            <a:avLst/>
          </a:prstGeom>
        </p:spPr>
      </p:pic>
      <p:sp>
        <p:nvSpPr>
          <p:cNvPr id="5" name="TextBox 5"/>
          <p:cNvSpPr txBox="1"/>
          <p:nvPr/>
        </p:nvSpPr>
        <p:spPr>
          <a:xfrm>
            <a:off x="732295" y="4464372"/>
            <a:ext cx="8723048" cy="4246967"/>
          </a:xfrm>
          <a:prstGeom prst="rect">
            <a:avLst/>
          </a:prstGeom>
        </p:spPr>
        <p:txBody>
          <a:bodyPr lIns="0" tIns="0" rIns="0" bIns="0" rtlCol="0" anchor="t">
            <a:spAutoFit/>
          </a:bodyPr>
          <a:lstStyle/>
          <a:p>
            <a:pPr marL="657757" lvl="1" indent="-328879">
              <a:lnSpc>
                <a:spcPts val="4265"/>
              </a:lnSpc>
              <a:buFont typeface="Arial"/>
              <a:buChar char="•"/>
            </a:pPr>
            <a:r>
              <a:rPr lang="en-US" sz="3046" dirty="0">
                <a:solidFill>
                  <a:srgbClr val="191919"/>
                </a:solidFill>
                <a:latin typeface="Open Sauce Bold"/>
              </a:rPr>
              <a:t>Mental Capacity refers to an individual making their own decisions.</a:t>
            </a:r>
          </a:p>
          <a:p>
            <a:pPr>
              <a:lnSpc>
                <a:spcPts val="4265"/>
              </a:lnSpc>
            </a:pPr>
            <a:endParaRPr lang="en-US" sz="3046" dirty="0">
              <a:solidFill>
                <a:srgbClr val="191919"/>
              </a:solidFill>
              <a:latin typeface="Open Sauce Bold"/>
            </a:endParaRPr>
          </a:p>
          <a:p>
            <a:pPr>
              <a:lnSpc>
                <a:spcPts val="4265"/>
              </a:lnSpc>
            </a:pPr>
            <a:r>
              <a:rPr lang="en-US" sz="3046" dirty="0">
                <a:solidFill>
                  <a:srgbClr val="191919"/>
                </a:solidFill>
                <a:latin typeface="Open Sauce"/>
              </a:rPr>
              <a:t>That means that Fred can make his own decisions about his money, health, and treatment without any help from his wife</a:t>
            </a:r>
          </a:p>
          <a:p>
            <a:pPr>
              <a:lnSpc>
                <a:spcPts val="4265"/>
              </a:lnSpc>
            </a:pPr>
            <a:r>
              <a:rPr lang="en-US" sz="3046" dirty="0">
                <a:solidFill>
                  <a:srgbClr val="191919"/>
                </a:solidFill>
                <a:latin typeface="Open Sauce"/>
              </a:rPr>
              <a:t> Mary or anyone else.</a:t>
            </a:r>
          </a:p>
          <a:p>
            <a:pPr algn="ctr">
              <a:lnSpc>
                <a:spcPts val="4265"/>
              </a:lnSpc>
            </a:pPr>
            <a:endParaRPr lang="en-US" sz="3046" dirty="0">
              <a:solidFill>
                <a:srgbClr val="191919"/>
              </a:solidFill>
              <a:latin typeface="Open Sauc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12920104" y="2416626"/>
            <a:ext cx="4937860" cy="7408802"/>
            <a:chOff x="0" y="0"/>
            <a:chExt cx="1300506" cy="1951289"/>
          </a:xfrm>
        </p:grpSpPr>
        <p:sp>
          <p:nvSpPr>
            <p:cNvPr id="6" name="Freeform 6"/>
            <p:cNvSpPr/>
            <p:nvPr/>
          </p:nvSpPr>
          <p:spPr>
            <a:xfrm>
              <a:off x="0" y="0"/>
              <a:ext cx="1300506" cy="1951289"/>
            </a:xfrm>
            <a:custGeom>
              <a:avLst/>
              <a:gdLst/>
              <a:ahLst/>
              <a:cxnLst/>
              <a:rect l="l" t="t" r="r" b="b"/>
              <a:pathLst>
                <a:path w="1300506" h="1951289">
                  <a:moveTo>
                    <a:pt x="0" y="0"/>
                  </a:moveTo>
                  <a:lnTo>
                    <a:pt x="1300506" y="0"/>
                  </a:lnTo>
                  <a:lnTo>
                    <a:pt x="1300506" y="1951289"/>
                  </a:lnTo>
                  <a:lnTo>
                    <a:pt x="0" y="1951289"/>
                  </a:lnTo>
                  <a:close/>
                </a:path>
              </a:pathLst>
            </a:custGeom>
            <a:solidFill>
              <a:srgbClr val="FDF8EC"/>
            </a:solidFill>
            <a:ln w="19050">
              <a:solidFill>
                <a:srgbClr val="000000"/>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2920104" y="461573"/>
            <a:ext cx="4928335" cy="7408802"/>
            <a:chOff x="0" y="0"/>
            <a:chExt cx="1297998" cy="1951289"/>
          </a:xfrm>
        </p:grpSpPr>
        <p:sp>
          <p:nvSpPr>
            <p:cNvPr id="9" name="Freeform 9"/>
            <p:cNvSpPr/>
            <p:nvPr/>
          </p:nvSpPr>
          <p:spPr>
            <a:xfrm>
              <a:off x="0" y="0"/>
              <a:ext cx="1297998" cy="1951289"/>
            </a:xfrm>
            <a:custGeom>
              <a:avLst/>
              <a:gdLst/>
              <a:ahLst/>
              <a:cxnLst/>
              <a:rect l="l" t="t" r="r" b="b"/>
              <a:pathLst>
                <a:path w="1297998" h="1951289">
                  <a:moveTo>
                    <a:pt x="0" y="0"/>
                  </a:moveTo>
                  <a:lnTo>
                    <a:pt x="1297998" y="0"/>
                  </a:lnTo>
                  <a:lnTo>
                    <a:pt x="1297998" y="1951289"/>
                  </a:lnTo>
                  <a:lnTo>
                    <a:pt x="0" y="1951289"/>
                  </a:lnTo>
                  <a:close/>
                </a:path>
              </a:pathLst>
            </a:custGeom>
            <a:solidFill>
              <a:srgbClr val="FFCD78"/>
            </a:solidFill>
            <a:ln w="19050">
              <a:solidFill>
                <a:srgbClr val="000000"/>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84271" y="1725306"/>
            <a:ext cx="2464167" cy="2464167"/>
          </a:xfrm>
          <a:prstGeom prst="rect">
            <a:avLst/>
          </a:prstGeom>
        </p:spPr>
      </p:pic>
      <p:grpSp>
        <p:nvGrpSpPr>
          <p:cNvPr id="12" name="Group 12"/>
          <p:cNvGrpSpPr/>
          <p:nvPr/>
        </p:nvGrpSpPr>
        <p:grpSpPr>
          <a:xfrm>
            <a:off x="12929629" y="461573"/>
            <a:ext cx="2464167" cy="3704401"/>
            <a:chOff x="0" y="0"/>
            <a:chExt cx="4224020" cy="6350000"/>
          </a:xfrm>
        </p:grpSpPr>
        <p:sp>
          <p:nvSpPr>
            <p:cNvPr id="13" name="Freeform 1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29629" y="4165973"/>
            <a:ext cx="2464167" cy="2464167"/>
          </a:xfrm>
          <a:prstGeom prst="rect">
            <a:avLst/>
          </a:prstGeom>
        </p:spPr>
      </p:pic>
      <p:grpSp>
        <p:nvGrpSpPr>
          <p:cNvPr id="15" name="Group 15"/>
          <p:cNvGrpSpPr/>
          <p:nvPr/>
        </p:nvGrpSpPr>
        <p:grpSpPr>
          <a:xfrm>
            <a:off x="15384271" y="4165973"/>
            <a:ext cx="2464167" cy="3704401"/>
            <a:chOff x="0" y="0"/>
            <a:chExt cx="4224020" cy="6350000"/>
          </a:xfrm>
        </p:grpSpPr>
        <p:sp>
          <p:nvSpPr>
            <p:cNvPr id="16" name="Freeform 16"/>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grpSp>
        <p:nvGrpSpPr>
          <p:cNvPr id="17" name="Group 17"/>
          <p:cNvGrpSpPr/>
          <p:nvPr/>
        </p:nvGrpSpPr>
        <p:grpSpPr>
          <a:xfrm>
            <a:off x="16546032" y="8578192"/>
            <a:ext cx="713268" cy="652441"/>
            <a:chOff x="0" y="0"/>
            <a:chExt cx="6350000" cy="5808472"/>
          </a:xfrm>
        </p:grpSpPr>
        <p:sp>
          <p:nvSpPr>
            <p:cNvPr id="18" name="Freeform 18"/>
            <p:cNvSpPr/>
            <p:nvPr/>
          </p:nvSpPr>
          <p:spPr>
            <a:xfrm>
              <a:off x="0" y="0"/>
              <a:ext cx="6350000" cy="5808472"/>
            </a:xfrm>
            <a:custGeom>
              <a:avLst/>
              <a:gdLst/>
              <a:ahLst/>
              <a:cxnLst/>
              <a:rect l="l" t="t" r="r" b="b"/>
              <a:pathLst>
                <a:path w="6350000" h="5808472">
                  <a:moveTo>
                    <a:pt x="3445764" y="5808472"/>
                  </a:moveTo>
                  <a:lnTo>
                    <a:pt x="2591689" y="4954397"/>
                  </a:lnTo>
                  <a:lnTo>
                    <a:pt x="4037965" y="3508121"/>
                  </a:lnTo>
                  <a:lnTo>
                    <a:pt x="0" y="3508121"/>
                  </a:lnTo>
                  <a:lnTo>
                    <a:pt x="0" y="2300224"/>
                  </a:lnTo>
                  <a:lnTo>
                    <a:pt x="4037838" y="2300224"/>
                  </a:lnTo>
                  <a:lnTo>
                    <a:pt x="2591689" y="854075"/>
                  </a:lnTo>
                  <a:lnTo>
                    <a:pt x="3445764" y="0"/>
                  </a:lnTo>
                  <a:lnTo>
                    <a:pt x="6350000" y="2904236"/>
                  </a:lnTo>
                  <a:lnTo>
                    <a:pt x="3445764" y="5808472"/>
                  </a:lnTo>
                  <a:close/>
                </a:path>
              </a:pathLst>
            </a:custGeom>
            <a:solidFill>
              <a:srgbClr val="000000"/>
            </a:solidFill>
          </p:spPr>
        </p:sp>
      </p:grpSp>
      <p:sp>
        <p:nvSpPr>
          <p:cNvPr id="19" name="TextBox 19"/>
          <p:cNvSpPr txBox="1"/>
          <p:nvPr/>
        </p:nvSpPr>
        <p:spPr>
          <a:xfrm>
            <a:off x="1028700" y="3144107"/>
            <a:ext cx="10197130" cy="3649736"/>
          </a:xfrm>
          <a:prstGeom prst="rect">
            <a:avLst/>
          </a:prstGeom>
        </p:spPr>
        <p:txBody>
          <a:bodyPr lIns="0" tIns="0" rIns="0" bIns="0" rtlCol="0" anchor="t">
            <a:spAutoFit/>
          </a:bodyPr>
          <a:lstStyle/>
          <a:p>
            <a:pPr>
              <a:lnSpc>
                <a:spcPts val="14272"/>
              </a:lnSpc>
            </a:pPr>
            <a:r>
              <a:rPr lang="en-US" sz="12975" spc="-389">
                <a:solidFill>
                  <a:srgbClr val="191919"/>
                </a:solidFill>
                <a:latin typeface="Open Sauce Bold"/>
              </a:rPr>
              <a:t>Living</a:t>
            </a:r>
          </a:p>
          <a:p>
            <a:pPr>
              <a:lnSpc>
                <a:spcPts val="14272"/>
              </a:lnSpc>
            </a:pPr>
            <a:r>
              <a:rPr lang="en-US" sz="12975" spc="-389">
                <a:solidFill>
                  <a:srgbClr val="191919"/>
                </a:solidFill>
                <a:latin typeface="Open Sauce Bold"/>
              </a:rPr>
              <a:t>Well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1028700" y="1028700"/>
            <a:ext cx="8231143" cy="8229600"/>
            <a:chOff x="0" y="0"/>
            <a:chExt cx="2167873" cy="2167467"/>
          </a:xfrm>
        </p:grpSpPr>
        <p:sp>
          <p:nvSpPr>
            <p:cNvPr id="6" name="Freeform 6"/>
            <p:cNvSpPr/>
            <p:nvPr/>
          </p:nvSpPr>
          <p:spPr>
            <a:xfrm>
              <a:off x="0" y="0"/>
              <a:ext cx="2167873" cy="2167467"/>
            </a:xfrm>
            <a:custGeom>
              <a:avLst/>
              <a:gdLst/>
              <a:ahLst/>
              <a:cxnLst/>
              <a:rect l="l" t="t" r="r" b="b"/>
              <a:pathLst>
                <a:path w="2167873" h="2167467">
                  <a:moveTo>
                    <a:pt x="0" y="0"/>
                  </a:moveTo>
                  <a:lnTo>
                    <a:pt x="2167873" y="0"/>
                  </a:lnTo>
                  <a:lnTo>
                    <a:pt x="2167873" y="2167467"/>
                  </a:lnTo>
                  <a:lnTo>
                    <a:pt x="0" y="2167467"/>
                  </a:lnTo>
                  <a:close/>
                </a:path>
              </a:pathLst>
            </a:custGeom>
            <a:solidFill>
              <a:srgbClr val="F05335"/>
            </a:solidFill>
            <a:ln w="19050">
              <a:solidFill>
                <a:srgbClr val="000000"/>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6546032" y="8578192"/>
            <a:ext cx="713268" cy="652441"/>
            <a:chOff x="0" y="0"/>
            <a:chExt cx="6350000" cy="5808472"/>
          </a:xfrm>
        </p:grpSpPr>
        <p:sp>
          <p:nvSpPr>
            <p:cNvPr id="9" name="Freeform 9"/>
            <p:cNvSpPr/>
            <p:nvPr/>
          </p:nvSpPr>
          <p:spPr>
            <a:xfrm>
              <a:off x="0" y="0"/>
              <a:ext cx="6350000" cy="5808472"/>
            </a:xfrm>
            <a:custGeom>
              <a:avLst/>
              <a:gdLst/>
              <a:ahLst/>
              <a:cxnLst/>
              <a:rect l="l" t="t" r="r" b="b"/>
              <a:pathLst>
                <a:path w="6350000" h="5808472">
                  <a:moveTo>
                    <a:pt x="3445764" y="5808472"/>
                  </a:moveTo>
                  <a:lnTo>
                    <a:pt x="2591689" y="4954397"/>
                  </a:lnTo>
                  <a:lnTo>
                    <a:pt x="4037965" y="3508121"/>
                  </a:lnTo>
                  <a:lnTo>
                    <a:pt x="0" y="3508121"/>
                  </a:lnTo>
                  <a:lnTo>
                    <a:pt x="0" y="2300224"/>
                  </a:lnTo>
                  <a:lnTo>
                    <a:pt x="4037838" y="2300224"/>
                  </a:lnTo>
                  <a:lnTo>
                    <a:pt x="2591689" y="854075"/>
                  </a:lnTo>
                  <a:lnTo>
                    <a:pt x="3445764" y="0"/>
                  </a:lnTo>
                  <a:lnTo>
                    <a:pt x="6350000" y="2904236"/>
                  </a:lnTo>
                  <a:lnTo>
                    <a:pt x="3445764" y="5808472"/>
                  </a:lnTo>
                  <a:close/>
                </a:path>
              </a:pathLst>
            </a:custGeom>
            <a:solidFill>
              <a:srgbClr val="000000"/>
            </a:solidFill>
          </p:spPr>
        </p:sp>
      </p:grpSp>
      <p:sp>
        <p:nvSpPr>
          <p:cNvPr id="10" name="TextBox 10"/>
          <p:cNvSpPr txBox="1"/>
          <p:nvPr/>
        </p:nvSpPr>
        <p:spPr>
          <a:xfrm>
            <a:off x="9940699" y="4044968"/>
            <a:ext cx="7318601" cy="2263739"/>
          </a:xfrm>
          <a:prstGeom prst="rect">
            <a:avLst/>
          </a:prstGeom>
        </p:spPr>
        <p:txBody>
          <a:bodyPr lIns="0" tIns="0" rIns="0" bIns="0" rtlCol="0" anchor="t">
            <a:spAutoFit/>
          </a:bodyPr>
          <a:lstStyle/>
          <a:p>
            <a:pPr marL="0" lvl="0" indent="0" algn="l">
              <a:lnSpc>
                <a:spcPts val="8800"/>
              </a:lnSpc>
              <a:spcBef>
                <a:spcPct val="0"/>
              </a:spcBef>
            </a:pPr>
            <a:r>
              <a:rPr lang="en-US" sz="8000" u="none" spc="-240">
                <a:solidFill>
                  <a:srgbClr val="191919"/>
                </a:solidFill>
                <a:latin typeface="Open Sauce Bold"/>
              </a:rPr>
              <a:t> The Care Act 2014</a:t>
            </a:r>
          </a:p>
        </p:txBody>
      </p:sp>
      <p:grpSp>
        <p:nvGrpSpPr>
          <p:cNvPr id="11" name="Group 11"/>
          <p:cNvGrpSpPr>
            <a:grpSpLocks noChangeAspect="1"/>
          </p:cNvGrpSpPr>
          <p:nvPr/>
        </p:nvGrpSpPr>
        <p:grpSpPr>
          <a:xfrm>
            <a:off x="1028700" y="5143500"/>
            <a:ext cx="8231143" cy="4115572"/>
            <a:chOff x="0" y="0"/>
            <a:chExt cx="6662420" cy="3331210"/>
          </a:xfrm>
        </p:grpSpPr>
        <p:sp>
          <p:nvSpPr>
            <p:cNvPr id="12" name="Freeform 12"/>
            <p:cNvSpPr/>
            <p:nvPr/>
          </p:nvSpPr>
          <p:spPr>
            <a:xfrm>
              <a:off x="0" y="0"/>
              <a:ext cx="6662420" cy="3331210"/>
            </a:xfrm>
            <a:custGeom>
              <a:avLst/>
              <a:gdLst/>
              <a:ahLst/>
              <a:cxnLst/>
              <a:rect l="l" t="t" r="r" b="b"/>
              <a:pathLst>
                <a:path w="6662420" h="3331210">
                  <a:moveTo>
                    <a:pt x="3331210" y="3331210"/>
                  </a:moveTo>
                  <a:lnTo>
                    <a:pt x="0" y="3331210"/>
                  </a:lnTo>
                  <a:cubicBezTo>
                    <a:pt x="0" y="1490980"/>
                    <a:pt x="1490980" y="0"/>
                    <a:pt x="3331210" y="0"/>
                  </a:cubicBezTo>
                  <a:cubicBezTo>
                    <a:pt x="5171440" y="0"/>
                    <a:pt x="6662420" y="1490980"/>
                    <a:pt x="6662420" y="3331210"/>
                  </a:cubicBezTo>
                  <a:lnTo>
                    <a:pt x="3331210" y="3331210"/>
                  </a:lnTo>
                  <a:close/>
                </a:path>
              </a:pathLst>
            </a:custGeom>
            <a:blipFill>
              <a:blip r:embed="rId2"/>
              <a:stretch>
                <a:fillRect b="-33333"/>
              </a:stretch>
            </a:blipFill>
            <a:ln w="19050">
              <a:solidFill>
                <a:srgbClr val="000000"/>
              </a:solidFill>
            </a:ln>
          </p:spPr>
        </p:sp>
      </p:grpSp>
      <p:grpSp>
        <p:nvGrpSpPr>
          <p:cNvPr id="13" name="Group 13"/>
          <p:cNvGrpSpPr>
            <a:grpSpLocks noChangeAspect="1"/>
          </p:cNvGrpSpPr>
          <p:nvPr/>
        </p:nvGrpSpPr>
        <p:grpSpPr>
          <a:xfrm rot="-10800000">
            <a:off x="1028700" y="1027928"/>
            <a:ext cx="8231143" cy="4115572"/>
            <a:chOff x="0" y="0"/>
            <a:chExt cx="6662420" cy="3331210"/>
          </a:xfrm>
        </p:grpSpPr>
        <p:sp>
          <p:nvSpPr>
            <p:cNvPr id="14" name="Freeform 14"/>
            <p:cNvSpPr/>
            <p:nvPr/>
          </p:nvSpPr>
          <p:spPr>
            <a:xfrm>
              <a:off x="0" y="0"/>
              <a:ext cx="6662420" cy="3331210"/>
            </a:xfrm>
            <a:custGeom>
              <a:avLst/>
              <a:gdLst/>
              <a:ahLst/>
              <a:cxnLst/>
              <a:rect l="l" t="t" r="r" b="b"/>
              <a:pathLst>
                <a:path w="6662420" h="3331210">
                  <a:moveTo>
                    <a:pt x="3331210" y="3331210"/>
                  </a:moveTo>
                  <a:lnTo>
                    <a:pt x="0" y="3331210"/>
                  </a:lnTo>
                  <a:cubicBezTo>
                    <a:pt x="0" y="1490980"/>
                    <a:pt x="1490980" y="0"/>
                    <a:pt x="3331210" y="0"/>
                  </a:cubicBezTo>
                  <a:cubicBezTo>
                    <a:pt x="5171440" y="0"/>
                    <a:pt x="6662420" y="1490980"/>
                    <a:pt x="6662420" y="3331210"/>
                  </a:cubicBezTo>
                  <a:lnTo>
                    <a:pt x="3331210" y="3331210"/>
                  </a:lnTo>
                  <a:close/>
                </a:path>
              </a:pathLst>
            </a:custGeom>
            <a:solidFill>
              <a:srgbClr val="FFCD78"/>
            </a:solidFill>
            <a:ln w="19050">
              <a:solidFill>
                <a:srgbClr val="000000"/>
              </a:solidFill>
            </a:ln>
          </p:spPr>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81207"/>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AutoShape 5"/>
          <p:cNvSpPr/>
          <p:nvPr/>
        </p:nvSpPr>
        <p:spPr>
          <a:xfrm rot="3209746">
            <a:off x="1243719" y="4705602"/>
            <a:ext cx="2660975" cy="0"/>
          </a:xfrm>
          <a:prstGeom prst="line">
            <a:avLst/>
          </a:prstGeom>
          <a:ln w="76200" cap="flat">
            <a:solidFill>
              <a:srgbClr val="191919"/>
            </a:solidFill>
            <a:prstDash val="solid"/>
            <a:headEnd type="none" w="sm" len="sm"/>
            <a:tailEnd type="none" w="sm" len="sm"/>
          </a:ln>
        </p:spPr>
      </p:sp>
      <p:grpSp>
        <p:nvGrpSpPr>
          <p:cNvPr id="6" name="Group 6"/>
          <p:cNvGrpSpPr/>
          <p:nvPr/>
        </p:nvGrpSpPr>
        <p:grpSpPr>
          <a:xfrm>
            <a:off x="889115" y="2737232"/>
            <a:ext cx="1812929" cy="181292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9" name="AutoShape 9"/>
          <p:cNvSpPr/>
          <p:nvPr/>
        </p:nvSpPr>
        <p:spPr>
          <a:xfrm rot="9568017">
            <a:off x="4653233" y="5628748"/>
            <a:ext cx="3177212" cy="0"/>
          </a:xfrm>
          <a:prstGeom prst="line">
            <a:avLst/>
          </a:prstGeom>
          <a:ln w="76200" cap="flat">
            <a:solidFill>
              <a:srgbClr val="191919"/>
            </a:solidFill>
            <a:prstDash val="solid"/>
            <a:headEnd type="none" w="sm" len="sm"/>
            <a:tailEnd type="none" w="sm" len="sm"/>
          </a:ln>
        </p:spPr>
      </p:sp>
      <p:grpSp>
        <p:nvGrpSpPr>
          <p:cNvPr id="10" name="Group 10"/>
          <p:cNvGrpSpPr/>
          <p:nvPr/>
        </p:nvGrpSpPr>
        <p:grpSpPr>
          <a:xfrm>
            <a:off x="2998499" y="5635375"/>
            <a:ext cx="1812929" cy="181292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7672183" y="3885209"/>
            <a:ext cx="1812929" cy="181292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6" name="AutoShape 16"/>
          <p:cNvSpPr/>
          <p:nvPr/>
        </p:nvSpPr>
        <p:spPr>
          <a:xfrm rot="-7241281">
            <a:off x="12009908" y="7221241"/>
            <a:ext cx="3605595" cy="0"/>
          </a:xfrm>
          <a:prstGeom prst="line">
            <a:avLst/>
          </a:prstGeom>
          <a:ln w="76200" cap="flat">
            <a:solidFill>
              <a:srgbClr val="191919"/>
            </a:solidFill>
            <a:prstDash val="solid"/>
            <a:headEnd type="none" w="sm" len="sm"/>
            <a:tailEnd type="none" w="sm" len="sm"/>
          </a:ln>
        </p:spPr>
      </p:sp>
      <p:grpSp>
        <p:nvGrpSpPr>
          <p:cNvPr id="17" name="Group 17"/>
          <p:cNvGrpSpPr/>
          <p:nvPr/>
        </p:nvGrpSpPr>
        <p:grpSpPr>
          <a:xfrm>
            <a:off x="11523462" y="4022902"/>
            <a:ext cx="1812929" cy="1812929"/>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0" name="AutoShape 20"/>
          <p:cNvSpPr/>
          <p:nvPr/>
        </p:nvSpPr>
        <p:spPr>
          <a:xfrm rot="122280">
            <a:off x="9483887" y="4822583"/>
            <a:ext cx="2040789" cy="0"/>
          </a:xfrm>
          <a:prstGeom prst="line">
            <a:avLst/>
          </a:prstGeom>
          <a:ln w="76200" cap="flat">
            <a:solidFill>
              <a:srgbClr val="191919"/>
            </a:solidFill>
            <a:prstDash val="solid"/>
            <a:headEnd type="none" w="sm" len="sm"/>
            <a:tailEnd type="none" w="sm" len="sm"/>
          </a:ln>
        </p:spPr>
      </p:sp>
      <p:grpSp>
        <p:nvGrpSpPr>
          <p:cNvPr id="21" name="Group 21"/>
          <p:cNvGrpSpPr/>
          <p:nvPr/>
        </p:nvGrpSpPr>
        <p:grpSpPr>
          <a:xfrm>
            <a:off x="12345868" y="6263236"/>
            <a:ext cx="6941744" cy="6941744"/>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7503D"/>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2211745" y="9826012"/>
            <a:ext cx="6737386" cy="3206580"/>
            <a:chOff x="0" y="0"/>
            <a:chExt cx="1774456" cy="844531"/>
          </a:xfrm>
        </p:grpSpPr>
        <p:sp>
          <p:nvSpPr>
            <p:cNvPr id="25" name="Freeform 25"/>
            <p:cNvSpPr/>
            <p:nvPr/>
          </p:nvSpPr>
          <p:spPr>
            <a:xfrm>
              <a:off x="0" y="0"/>
              <a:ext cx="1774456" cy="844531"/>
            </a:xfrm>
            <a:custGeom>
              <a:avLst/>
              <a:gdLst/>
              <a:ahLst/>
              <a:cxnLst/>
              <a:rect l="l" t="t" r="r" b="b"/>
              <a:pathLst>
                <a:path w="1774456" h="844531">
                  <a:moveTo>
                    <a:pt x="0" y="0"/>
                  </a:moveTo>
                  <a:lnTo>
                    <a:pt x="1774456" y="0"/>
                  </a:lnTo>
                  <a:lnTo>
                    <a:pt x="1774456" y="844531"/>
                  </a:lnTo>
                  <a:lnTo>
                    <a:pt x="0" y="844531"/>
                  </a:lnTo>
                  <a:close/>
                </a:path>
              </a:pathLst>
            </a:custGeom>
            <a:solidFill>
              <a:srgbClr val="FDF8EC"/>
            </a:solidFill>
          </p:spPr>
        </p:sp>
        <p:sp>
          <p:nvSpPr>
            <p:cNvPr id="26" name="TextBox 26"/>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7" name="Group 27"/>
          <p:cNvGrpSpPr/>
          <p:nvPr/>
        </p:nvGrpSpPr>
        <p:grpSpPr>
          <a:xfrm>
            <a:off x="17848438" y="6392832"/>
            <a:ext cx="6574158" cy="3532409"/>
            <a:chOff x="0" y="0"/>
            <a:chExt cx="1731465" cy="930346"/>
          </a:xfrm>
        </p:grpSpPr>
        <p:sp>
          <p:nvSpPr>
            <p:cNvPr id="28" name="Freeform 28"/>
            <p:cNvSpPr/>
            <p:nvPr/>
          </p:nvSpPr>
          <p:spPr>
            <a:xfrm>
              <a:off x="0" y="0"/>
              <a:ext cx="1731465" cy="930347"/>
            </a:xfrm>
            <a:custGeom>
              <a:avLst/>
              <a:gdLst/>
              <a:ahLst/>
              <a:cxnLst/>
              <a:rect l="l" t="t" r="r" b="b"/>
              <a:pathLst>
                <a:path w="1731465" h="930347">
                  <a:moveTo>
                    <a:pt x="0" y="0"/>
                  </a:moveTo>
                  <a:lnTo>
                    <a:pt x="1731465" y="0"/>
                  </a:lnTo>
                  <a:lnTo>
                    <a:pt x="1731465" y="930347"/>
                  </a:lnTo>
                  <a:lnTo>
                    <a:pt x="0" y="930347"/>
                  </a:lnTo>
                  <a:close/>
                </a:path>
              </a:pathLst>
            </a:custGeom>
            <a:solidFill>
              <a:srgbClr val="FDF8EC"/>
            </a:solidFill>
          </p:spPr>
        </p:sp>
        <p:sp>
          <p:nvSpPr>
            <p:cNvPr id="29" name="TextBox 2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30" name="AutoShape 30"/>
          <p:cNvSpPr/>
          <p:nvPr/>
        </p:nvSpPr>
        <p:spPr>
          <a:xfrm>
            <a:off x="11356198" y="9826012"/>
            <a:ext cx="6492240" cy="0"/>
          </a:xfrm>
          <a:prstGeom prst="line">
            <a:avLst/>
          </a:prstGeom>
          <a:ln w="9525" cap="flat">
            <a:solidFill>
              <a:srgbClr val="000000"/>
            </a:solidFill>
            <a:prstDash val="solid"/>
            <a:headEnd type="none" w="sm" len="sm"/>
            <a:tailEnd type="none" w="sm" len="sm"/>
          </a:ln>
        </p:spPr>
      </p:sp>
      <p:sp>
        <p:nvSpPr>
          <p:cNvPr id="31" name="AutoShape 31"/>
          <p:cNvSpPr/>
          <p:nvPr/>
        </p:nvSpPr>
        <p:spPr>
          <a:xfrm rot="-5400000">
            <a:off x="14597556" y="6575130"/>
            <a:ext cx="6492240" cy="0"/>
          </a:xfrm>
          <a:prstGeom prst="line">
            <a:avLst/>
          </a:prstGeom>
          <a:ln w="9525" cap="flat">
            <a:solidFill>
              <a:srgbClr val="000000"/>
            </a:solidFill>
            <a:prstDash val="solid"/>
            <a:headEnd type="none" w="sm" len="sm"/>
            <a:tailEnd type="none" w="sm" len="sm"/>
          </a:ln>
        </p:spPr>
      </p:sp>
      <p:pic>
        <p:nvPicPr>
          <p:cNvPr id="32" name="Picture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1024" y="3034040"/>
            <a:ext cx="849110" cy="1235069"/>
          </a:xfrm>
          <a:prstGeom prst="rect">
            <a:avLst/>
          </a:prstGeom>
        </p:spPr>
      </p:pic>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49924" y="5886800"/>
            <a:ext cx="1310079" cy="1310079"/>
          </a:xfrm>
          <a:prstGeom prst="rect">
            <a:avLst/>
          </a:prstGeom>
        </p:spPr>
      </p:pic>
      <p:pic>
        <p:nvPicPr>
          <p:cNvPr id="34" name="Picture 3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3738" y="4248438"/>
            <a:ext cx="873290" cy="1361856"/>
          </a:xfrm>
          <a:prstGeom prst="rect">
            <a:avLst/>
          </a:prstGeom>
        </p:spPr>
      </p:pic>
      <p:pic>
        <p:nvPicPr>
          <p:cNvPr id="35"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36924" y="4134624"/>
            <a:ext cx="1314100" cy="1314100"/>
          </a:xfrm>
          <a:prstGeom prst="rect">
            <a:avLst/>
          </a:prstGeom>
        </p:spPr>
      </p:pic>
      <p:sp>
        <p:nvSpPr>
          <p:cNvPr id="36" name="TextBox 36"/>
          <p:cNvSpPr txBox="1"/>
          <p:nvPr/>
        </p:nvSpPr>
        <p:spPr>
          <a:xfrm>
            <a:off x="3126873" y="3188171"/>
            <a:ext cx="3964285" cy="1123878"/>
          </a:xfrm>
          <a:prstGeom prst="rect">
            <a:avLst/>
          </a:prstGeom>
        </p:spPr>
        <p:txBody>
          <a:bodyPr lIns="0" tIns="0" rIns="0" bIns="0" rtlCol="0" anchor="t">
            <a:spAutoFit/>
          </a:bodyPr>
          <a:lstStyle/>
          <a:p>
            <a:pPr>
              <a:lnSpc>
                <a:spcPts val="4439"/>
              </a:lnSpc>
            </a:pPr>
            <a:r>
              <a:rPr lang="en-US" sz="3699">
                <a:solidFill>
                  <a:srgbClr val="000000"/>
                </a:solidFill>
                <a:latin typeface="Quicksand Bold"/>
              </a:rPr>
              <a:t>Needs for</a:t>
            </a:r>
          </a:p>
          <a:p>
            <a:pPr>
              <a:lnSpc>
                <a:spcPts val="4439"/>
              </a:lnSpc>
            </a:pPr>
            <a:r>
              <a:rPr lang="en-US" sz="3699">
                <a:solidFill>
                  <a:srgbClr val="000000"/>
                </a:solidFill>
                <a:latin typeface="Quicksand Bold"/>
              </a:rPr>
              <a:t>care and support</a:t>
            </a:r>
          </a:p>
        </p:txBody>
      </p:sp>
      <p:sp>
        <p:nvSpPr>
          <p:cNvPr id="37" name="TextBox 37"/>
          <p:cNvSpPr txBox="1"/>
          <p:nvPr/>
        </p:nvSpPr>
        <p:spPr>
          <a:xfrm>
            <a:off x="3509991" y="7720941"/>
            <a:ext cx="4162192" cy="1123878"/>
          </a:xfrm>
          <a:prstGeom prst="rect">
            <a:avLst/>
          </a:prstGeom>
        </p:spPr>
        <p:txBody>
          <a:bodyPr lIns="0" tIns="0" rIns="0" bIns="0" rtlCol="0" anchor="t">
            <a:spAutoFit/>
          </a:bodyPr>
          <a:lstStyle/>
          <a:p>
            <a:pPr>
              <a:lnSpc>
                <a:spcPts val="4439"/>
              </a:lnSpc>
            </a:pPr>
            <a:r>
              <a:rPr lang="en-US" sz="3699">
                <a:solidFill>
                  <a:srgbClr val="000000"/>
                </a:solidFill>
                <a:latin typeface="Quicksand Bold"/>
              </a:rPr>
              <a:t>How those needs impact well-being</a:t>
            </a:r>
          </a:p>
        </p:txBody>
      </p:sp>
      <p:sp>
        <p:nvSpPr>
          <p:cNvPr id="38" name="TextBox 38"/>
          <p:cNvSpPr txBox="1"/>
          <p:nvPr/>
        </p:nvSpPr>
        <p:spPr>
          <a:xfrm>
            <a:off x="8017076" y="6015746"/>
            <a:ext cx="3986662" cy="1123878"/>
          </a:xfrm>
          <a:prstGeom prst="rect">
            <a:avLst/>
          </a:prstGeom>
        </p:spPr>
        <p:txBody>
          <a:bodyPr lIns="0" tIns="0" rIns="0" bIns="0" rtlCol="0" anchor="t">
            <a:spAutoFit/>
          </a:bodyPr>
          <a:lstStyle/>
          <a:p>
            <a:pPr>
              <a:lnSpc>
                <a:spcPts val="4439"/>
              </a:lnSpc>
            </a:pPr>
            <a:r>
              <a:rPr lang="en-US" sz="3699">
                <a:solidFill>
                  <a:srgbClr val="000000"/>
                </a:solidFill>
                <a:latin typeface="Quicksand Bold"/>
              </a:rPr>
              <a:t>The outcomes in day-to-day life</a:t>
            </a:r>
          </a:p>
        </p:txBody>
      </p:sp>
      <p:sp>
        <p:nvSpPr>
          <p:cNvPr id="39" name="TextBox 39"/>
          <p:cNvSpPr txBox="1"/>
          <p:nvPr/>
        </p:nvSpPr>
        <p:spPr>
          <a:xfrm>
            <a:off x="12624288" y="1637454"/>
            <a:ext cx="4911715" cy="2247756"/>
          </a:xfrm>
          <a:prstGeom prst="rect">
            <a:avLst/>
          </a:prstGeom>
        </p:spPr>
        <p:txBody>
          <a:bodyPr lIns="0" tIns="0" rIns="0" bIns="0" rtlCol="0" anchor="t">
            <a:spAutoFit/>
          </a:bodyPr>
          <a:lstStyle/>
          <a:p>
            <a:pPr>
              <a:lnSpc>
                <a:spcPts val="4439"/>
              </a:lnSpc>
            </a:pPr>
            <a:r>
              <a:rPr lang="en-US" sz="3699">
                <a:solidFill>
                  <a:srgbClr val="301615"/>
                </a:solidFill>
                <a:latin typeface="Quicksand Bold"/>
              </a:rPr>
              <a:t>Whether providing care and support can help achieve those desired outcomes</a:t>
            </a:r>
          </a:p>
        </p:txBody>
      </p:sp>
      <p:sp>
        <p:nvSpPr>
          <p:cNvPr id="40" name="TextBox 40"/>
          <p:cNvSpPr txBox="1"/>
          <p:nvPr/>
        </p:nvSpPr>
        <p:spPr>
          <a:xfrm>
            <a:off x="13396274" y="7778091"/>
            <a:ext cx="4139729" cy="1200132"/>
          </a:xfrm>
          <a:prstGeom prst="rect">
            <a:avLst/>
          </a:prstGeom>
        </p:spPr>
        <p:txBody>
          <a:bodyPr lIns="0" tIns="0" rIns="0" bIns="0" rtlCol="0" anchor="t">
            <a:spAutoFit/>
          </a:bodyPr>
          <a:lstStyle/>
          <a:p>
            <a:pPr algn="ctr">
              <a:lnSpc>
                <a:spcPts val="3392"/>
              </a:lnSpc>
            </a:pPr>
            <a:r>
              <a:rPr lang="en-US" sz="2827">
                <a:solidFill>
                  <a:srgbClr val="FFFFFF"/>
                </a:solidFill>
                <a:latin typeface="Quicksand"/>
              </a:rPr>
              <a:t>Duty of local authority </a:t>
            </a:r>
          </a:p>
          <a:p>
            <a:pPr algn="ctr">
              <a:lnSpc>
                <a:spcPts val="6208"/>
              </a:lnSpc>
            </a:pPr>
            <a:r>
              <a:rPr lang="en-US" sz="5173">
                <a:solidFill>
                  <a:srgbClr val="FFFFFF"/>
                </a:solidFill>
                <a:latin typeface="Quicksand Bold"/>
              </a:rPr>
              <a:t>TO ASSESS</a:t>
            </a:r>
          </a:p>
        </p:txBody>
      </p:sp>
      <p:sp>
        <p:nvSpPr>
          <p:cNvPr id="41" name="TextBox 41"/>
          <p:cNvSpPr txBox="1"/>
          <p:nvPr/>
        </p:nvSpPr>
        <p:spPr>
          <a:xfrm>
            <a:off x="4713867" y="1220733"/>
            <a:ext cx="7760213" cy="1352621"/>
          </a:xfrm>
          <a:prstGeom prst="rect">
            <a:avLst/>
          </a:prstGeom>
        </p:spPr>
        <p:txBody>
          <a:bodyPr lIns="0" tIns="0" rIns="0" bIns="0" rtlCol="0" anchor="t">
            <a:spAutoFit/>
          </a:bodyPr>
          <a:lstStyle/>
          <a:p>
            <a:pPr algn="ctr">
              <a:lnSpc>
                <a:spcPts val="5956"/>
              </a:lnSpc>
            </a:pPr>
            <a:r>
              <a:rPr lang="en-US" sz="5415" spc="-162">
                <a:solidFill>
                  <a:srgbClr val="191919"/>
                </a:solidFill>
                <a:latin typeface="Open Sauce Bold"/>
              </a:rPr>
              <a:t>Needs Assessment:</a:t>
            </a:r>
          </a:p>
          <a:p>
            <a:pPr algn="ctr">
              <a:lnSpc>
                <a:spcPts val="4847"/>
              </a:lnSpc>
            </a:pPr>
            <a:r>
              <a:rPr lang="en-US" sz="4215" spc="-126">
                <a:solidFill>
                  <a:srgbClr val="191919"/>
                </a:solidFill>
                <a:latin typeface="Open Sauce Bold"/>
              </a:rPr>
              <a:t>Care Act Section 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81207"/>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485396"/>
            <a:ext cx="721248" cy="721248"/>
          </a:xfrm>
          <a:prstGeom prst="rect">
            <a:avLst/>
          </a:prstGeom>
        </p:spPr>
      </p:pic>
      <p:sp>
        <p:nvSpPr>
          <p:cNvPr id="6" name="TextBox 6"/>
          <p:cNvSpPr txBox="1"/>
          <p:nvPr/>
        </p:nvSpPr>
        <p:spPr>
          <a:xfrm>
            <a:off x="2225909" y="1522206"/>
            <a:ext cx="6546906" cy="647628"/>
          </a:xfrm>
          <a:prstGeom prst="rect">
            <a:avLst/>
          </a:prstGeom>
        </p:spPr>
        <p:txBody>
          <a:bodyPr lIns="0" tIns="0" rIns="0" bIns="0" rtlCol="0" anchor="t">
            <a:spAutoFit/>
          </a:bodyPr>
          <a:lstStyle/>
          <a:p>
            <a:pPr>
              <a:lnSpc>
                <a:spcPts val="5160"/>
              </a:lnSpc>
            </a:pPr>
            <a:r>
              <a:rPr lang="en-US" sz="4300">
                <a:solidFill>
                  <a:srgbClr val="033032"/>
                </a:solidFill>
                <a:latin typeface="Open Sauce Bold"/>
              </a:rPr>
              <a:t>CARERS ASSESSMENT</a:t>
            </a:r>
          </a:p>
        </p:txBody>
      </p:sp>
      <p:grpSp>
        <p:nvGrpSpPr>
          <p:cNvPr id="7" name="Group 7"/>
          <p:cNvGrpSpPr/>
          <p:nvPr/>
        </p:nvGrpSpPr>
        <p:grpSpPr>
          <a:xfrm rot="-5400000">
            <a:off x="12803012" y="-1018316"/>
            <a:ext cx="1020561" cy="8338585"/>
            <a:chOff x="0" y="0"/>
            <a:chExt cx="676606" cy="5528272"/>
          </a:xfrm>
        </p:grpSpPr>
        <p:sp>
          <p:nvSpPr>
            <p:cNvPr id="8" name="Freeform 8"/>
            <p:cNvSpPr/>
            <p:nvPr/>
          </p:nvSpPr>
          <p:spPr>
            <a:xfrm>
              <a:off x="0" y="0"/>
              <a:ext cx="676606" cy="5528272"/>
            </a:xfrm>
            <a:custGeom>
              <a:avLst/>
              <a:gdLst/>
              <a:ahLst/>
              <a:cxnLst/>
              <a:rect l="l" t="t" r="r" b="b"/>
              <a:pathLst>
                <a:path w="676606" h="5528272">
                  <a:moveTo>
                    <a:pt x="552146" y="5528271"/>
                  </a:moveTo>
                  <a:lnTo>
                    <a:pt x="124460" y="5528271"/>
                  </a:lnTo>
                  <a:cubicBezTo>
                    <a:pt x="55880" y="5528271"/>
                    <a:pt x="0" y="5472392"/>
                    <a:pt x="0" y="5403812"/>
                  </a:cubicBezTo>
                  <a:lnTo>
                    <a:pt x="0" y="124460"/>
                  </a:lnTo>
                  <a:cubicBezTo>
                    <a:pt x="0" y="55880"/>
                    <a:pt x="55880" y="0"/>
                    <a:pt x="124460" y="0"/>
                  </a:cubicBezTo>
                  <a:lnTo>
                    <a:pt x="552146" y="0"/>
                  </a:lnTo>
                  <a:cubicBezTo>
                    <a:pt x="620726" y="0"/>
                    <a:pt x="676606" y="55880"/>
                    <a:pt x="676606" y="124460"/>
                  </a:cubicBezTo>
                  <a:lnTo>
                    <a:pt x="676606" y="5403812"/>
                  </a:lnTo>
                  <a:cubicBezTo>
                    <a:pt x="676606" y="5472392"/>
                    <a:pt x="620726" y="5528272"/>
                    <a:pt x="552146" y="5528272"/>
                  </a:cubicBezTo>
                  <a:close/>
                </a:path>
              </a:pathLst>
            </a:custGeom>
            <a:solidFill>
              <a:srgbClr val="994130"/>
            </a:solidFill>
          </p:spPr>
        </p:sp>
      </p:grpSp>
      <p:grpSp>
        <p:nvGrpSpPr>
          <p:cNvPr id="9" name="Group 9"/>
          <p:cNvGrpSpPr/>
          <p:nvPr/>
        </p:nvGrpSpPr>
        <p:grpSpPr>
          <a:xfrm rot="-5400000">
            <a:off x="12803012" y="483562"/>
            <a:ext cx="1020561" cy="8338585"/>
            <a:chOff x="0" y="0"/>
            <a:chExt cx="676606" cy="5528272"/>
          </a:xfrm>
        </p:grpSpPr>
        <p:sp>
          <p:nvSpPr>
            <p:cNvPr id="10" name="Freeform 10"/>
            <p:cNvSpPr/>
            <p:nvPr/>
          </p:nvSpPr>
          <p:spPr>
            <a:xfrm>
              <a:off x="0" y="0"/>
              <a:ext cx="676606" cy="5528272"/>
            </a:xfrm>
            <a:custGeom>
              <a:avLst/>
              <a:gdLst/>
              <a:ahLst/>
              <a:cxnLst/>
              <a:rect l="l" t="t" r="r" b="b"/>
              <a:pathLst>
                <a:path w="676606" h="5528272">
                  <a:moveTo>
                    <a:pt x="552146" y="5528271"/>
                  </a:moveTo>
                  <a:lnTo>
                    <a:pt x="124460" y="5528271"/>
                  </a:lnTo>
                  <a:cubicBezTo>
                    <a:pt x="55880" y="5528271"/>
                    <a:pt x="0" y="5472392"/>
                    <a:pt x="0" y="5403812"/>
                  </a:cubicBezTo>
                  <a:lnTo>
                    <a:pt x="0" y="124460"/>
                  </a:lnTo>
                  <a:cubicBezTo>
                    <a:pt x="0" y="55880"/>
                    <a:pt x="55880" y="0"/>
                    <a:pt x="124460" y="0"/>
                  </a:cubicBezTo>
                  <a:lnTo>
                    <a:pt x="552146" y="0"/>
                  </a:lnTo>
                  <a:cubicBezTo>
                    <a:pt x="620726" y="0"/>
                    <a:pt x="676606" y="55880"/>
                    <a:pt x="676606" y="124460"/>
                  </a:cubicBezTo>
                  <a:lnTo>
                    <a:pt x="676606" y="5403812"/>
                  </a:lnTo>
                  <a:cubicBezTo>
                    <a:pt x="676606" y="5472392"/>
                    <a:pt x="620726" y="5528272"/>
                    <a:pt x="552146" y="5528272"/>
                  </a:cubicBezTo>
                  <a:close/>
                </a:path>
              </a:pathLst>
            </a:custGeom>
            <a:solidFill>
              <a:srgbClr val="994130"/>
            </a:solidFill>
          </p:spPr>
        </p:sp>
      </p:grpSp>
      <p:grpSp>
        <p:nvGrpSpPr>
          <p:cNvPr id="11" name="Group 11"/>
          <p:cNvGrpSpPr/>
          <p:nvPr/>
        </p:nvGrpSpPr>
        <p:grpSpPr>
          <a:xfrm rot="-5400000">
            <a:off x="12803012" y="1985440"/>
            <a:ext cx="1020561" cy="8338585"/>
            <a:chOff x="0" y="0"/>
            <a:chExt cx="676606" cy="5528272"/>
          </a:xfrm>
        </p:grpSpPr>
        <p:sp>
          <p:nvSpPr>
            <p:cNvPr id="12" name="Freeform 12"/>
            <p:cNvSpPr/>
            <p:nvPr/>
          </p:nvSpPr>
          <p:spPr>
            <a:xfrm>
              <a:off x="0" y="0"/>
              <a:ext cx="676606" cy="5528272"/>
            </a:xfrm>
            <a:custGeom>
              <a:avLst/>
              <a:gdLst/>
              <a:ahLst/>
              <a:cxnLst/>
              <a:rect l="l" t="t" r="r" b="b"/>
              <a:pathLst>
                <a:path w="676606" h="5528272">
                  <a:moveTo>
                    <a:pt x="552146" y="5528271"/>
                  </a:moveTo>
                  <a:lnTo>
                    <a:pt x="124460" y="5528271"/>
                  </a:lnTo>
                  <a:cubicBezTo>
                    <a:pt x="55880" y="5528271"/>
                    <a:pt x="0" y="5472392"/>
                    <a:pt x="0" y="5403812"/>
                  </a:cubicBezTo>
                  <a:lnTo>
                    <a:pt x="0" y="124460"/>
                  </a:lnTo>
                  <a:cubicBezTo>
                    <a:pt x="0" y="55880"/>
                    <a:pt x="55880" y="0"/>
                    <a:pt x="124460" y="0"/>
                  </a:cubicBezTo>
                  <a:lnTo>
                    <a:pt x="552146" y="0"/>
                  </a:lnTo>
                  <a:cubicBezTo>
                    <a:pt x="620726" y="0"/>
                    <a:pt x="676606" y="55880"/>
                    <a:pt x="676606" y="124460"/>
                  </a:cubicBezTo>
                  <a:lnTo>
                    <a:pt x="676606" y="5403812"/>
                  </a:lnTo>
                  <a:cubicBezTo>
                    <a:pt x="676606" y="5472392"/>
                    <a:pt x="620726" y="5528272"/>
                    <a:pt x="552146" y="5528272"/>
                  </a:cubicBezTo>
                  <a:close/>
                </a:path>
              </a:pathLst>
            </a:custGeom>
            <a:solidFill>
              <a:srgbClr val="994130"/>
            </a:solidFill>
          </p:spPr>
        </p:sp>
      </p:grpSp>
      <p:grpSp>
        <p:nvGrpSpPr>
          <p:cNvPr id="13" name="Group 13"/>
          <p:cNvGrpSpPr/>
          <p:nvPr/>
        </p:nvGrpSpPr>
        <p:grpSpPr>
          <a:xfrm rot="-5400000">
            <a:off x="12534999" y="3755332"/>
            <a:ext cx="1556587" cy="8338585"/>
            <a:chOff x="0" y="0"/>
            <a:chExt cx="1031978" cy="5528272"/>
          </a:xfrm>
        </p:grpSpPr>
        <p:sp>
          <p:nvSpPr>
            <p:cNvPr id="14" name="Freeform 14"/>
            <p:cNvSpPr/>
            <p:nvPr/>
          </p:nvSpPr>
          <p:spPr>
            <a:xfrm>
              <a:off x="0" y="0"/>
              <a:ext cx="1031978" cy="5528272"/>
            </a:xfrm>
            <a:custGeom>
              <a:avLst/>
              <a:gdLst/>
              <a:ahLst/>
              <a:cxnLst/>
              <a:rect l="l" t="t" r="r" b="b"/>
              <a:pathLst>
                <a:path w="1031978" h="5528272">
                  <a:moveTo>
                    <a:pt x="907518" y="5528271"/>
                  </a:moveTo>
                  <a:lnTo>
                    <a:pt x="124460" y="5528271"/>
                  </a:lnTo>
                  <a:cubicBezTo>
                    <a:pt x="55880" y="5528271"/>
                    <a:pt x="0" y="5472392"/>
                    <a:pt x="0" y="5403812"/>
                  </a:cubicBezTo>
                  <a:lnTo>
                    <a:pt x="0" y="124460"/>
                  </a:lnTo>
                  <a:cubicBezTo>
                    <a:pt x="0" y="55880"/>
                    <a:pt x="55880" y="0"/>
                    <a:pt x="124460" y="0"/>
                  </a:cubicBezTo>
                  <a:lnTo>
                    <a:pt x="907518" y="0"/>
                  </a:lnTo>
                  <a:cubicBezTo>
                    <a:pt x="976098" y="0"/>
                    <a:pt x="1031978" y="55880"/>
                    <a:pt x="1031978" y="124460"/>
                  </a:cubicBezTo>
                  <a:lnTo>
                    <a:pt x="1031978" y="5403812"/>
                  </a:lnTo>
                  <a:cubicBezTo>
                    <a:pt x="1031978" y="5472392"/>
                    <a:pt x="976098" y="5528272"/>
                    <a:pt x="907518" y="5528272"/>
                  </a:cubicBezTo>
                  <a:close/>
                </a:path>
              </a:pathLst>
            </a:custGeom>
            <a:solidFill>
              <a:srgbClr val="994130"/>
            </a:solidFill>
          </p:spPr>
        </p:sp>
      </p:grpSp>
      <p:sp>
        <p:nvSpPr>
          <p:cNvPr id="15" name="TextBox 15"/>
          <p:cNvSpPr txBox="1"/>
          <p:nvPr/>
        </p:nvSpPr>
        <p:spPr>
          <a:xfrm>
            <a:off x="9992879" y="2898591"/>
            <a:ext cx="7124410" cy="495246"/>
          </a:xfrm>
          <a:prstGeom prst="rect">
            <a:avLst/>
          </a:prstGeom>
        </p:spPr>
        <p:txBody>
          <a:bodyPr lIns="0" tIns="0" rIns="0" bIns="0" rtlCol="0" anchor="t">
            <a:spAutoFit/>
          </a:bodyPr>
          <a:lstStyle/>
          <a:p>
            <a:pPr>
              <a:lnSpc>
                <a:spcPts val="3839"/>
              </a:lnSpc>
            </a:pPr>
            <a:r>
              <a:rPr lang="en-US" sz="3199">
                <a:solidFill>
                  <a:srgbClr val="EAEAEA"/>
                </a:solidFill>
                <a:latin typeface="Quicksand"/>
              </a:rPr>
              <a:t>Carer's needs for support</a:t>
            </a:r>
          </a:p>
        </p:txBody>
      </p:sp>
      <p:sp>
        <p:nvSpPr>
          <p:cNvPr id="16" name="TextBox 16"/>
          <p:cNvSpPr txBox="1"/>
          <p:nvPr/>
        </p:nvSpPr>
        <p:spPr>
          <a:xfrm>
            <a:off x="9992879" y="4400469"/>
            <a:ext cx="7124410" cy="495246"/>
          </a:xfrm>
          <a:prstGeom prst="rect">
            <a:avLst/>
          </a:prstGeom>
        </p:spPr>
        <p:txBody>
          <a:bodyPr lIns="0" tIns="0" rIns="0" bIns="0" rtlCol="0" anchor="t">
            <a:spAutoFit/>
          </a:bodyPr>
          <a:lstStyle/>
          <a:p>
            <a:pPr>
              <a:lnSpc>
                <a:spcPts val="3839"/>
              </a:lnSpc>
            </a:pPr>
            <a:r>
              <a:rPr lang="en-US" sz="3199">
                <a:solidFill>
                  <a:srgbClr val="EAEAEA"/>
                </a:solidFill>
                <a:latin typeface="Quicksand"/>
              </a:rPr>
              <a:t>How sustainable your caring role is</a:t>
            </a:r>
          </a:p>
        </p:txBody>
      </p:sp>
      <p:sp>
        <p:nvSpPr>
          <p:cNvPr id="17" name="TextBox 17"/>
          <p:cNvSpPr txBox="1"/>
          <p:nvPr/>
        </p:nvSpPr>
        <p:spPr>
          <a:xfrm>
            <a:off x="9992879" y="7486528"/>
            <a:ext cx="7124410" cy="876192"/>
          </a:xfrm>
          <a:prstGeom prst="rect">
            <a:avLst/>
          </a:prstGeom>
        </p:spPr>
        <p:txBody>
          <a:bodyPr lIns="0" tIns="0" rIns="0" bIns="0" rtlCol="0" anchor="t">
            <a:spAutoFit/>
          </a:bodyPr>
          <a:lstStyle/>
          <a:p>
            <a:pPr>
              <a:lnSpc>
                <a:spcPts val="3479"/>
              </a:lnSpc>
            </a:pPr>
            <a:r>
              <a:rPr lang="en-US" sz="2899">
                <a:solidFill>
                  <a:srgbClr val="EAEAEA"/>
                </a:solidFill>
                <a:latin typeface="Quicksand"/>
              </a:rPr>
              <a:t>Outcomes you want to achieve and the impact of caring on those outcomes</a:t>
            </a:r>
          </a:p>
        </p:txBody>
      </p:sp>
      <p:sp>
        <p:nvSpPr>
          <p:cNvPr id="18" name="TextBox 18"/>
          <p:cNvSpPr txBox="1"/>
          <p:nvPr/>
        </p:nvSpPr>
        <p:spPr>
          <a:xfrm>
            <a:off x="9992879" y="5915610"/>
            <a:ext cx="7124410" cy="438096"/>
          </a:xfrm>
          <a:prstGeom prst="rect">
            <a:avLst/>
          </a:prstGeom>
        </p:spPr>
        <p:txBody>
          <a:bodyPr lIns="0" tIns="0" rIns="0" bIns="0" rtlCol="0" anchor="t">
            <a:spAutoFit/>
          </a:bodyPr>
          <a:lstStyle/>
          <a:p>
            <a:pPr>
              <a:lnSpc>
                <a:spcPts val="3479"/>
              </a:lnSpc>
            </a:pPr>
            <a:r>
              <a:rPr lang="en-US" sz="2899">
                <a:solidFill>
                  <a:srgbClr val="EAEAEA"/>
                </a:solidFill>
                <a:latin typeface="Quicksand"/>
              </a:rPr>
              <a:t>Support plan to meet your eligible needs</a:t>
            </a:r>
          </a:p>
        </p:txBody>
      </p:sp>
      <p:sp>
        <p:nvSpPr>
          <p:cNvPr id="19" name="TextBox 19"/>
          <p:cNvSpPr txBox="1"/>
          <p:nvPr/>
        </p:nvSpPr>
        <p:spPr>
          <a:xfrm>
            <a:off x="9248775" y="1584083"/>
            <a:ext cx="8010525" cy="523875"/>
          </a:xfrm>
          <a:prstGeom prst="rect">
            <a:avLst/>
          </a:prstGeom>
        </p:spPr>
        <p:txBody>
          <a:bodyPr lIns="0" tIns="0" rIns="0" bIns="0" rtlCol="0" anchor="t">
            <a:spAutoFit/>
          </a:bodyPr>
          <a:lstStyle/>
          <a:p>
            <a:pPr>
              <a:lnSpc>
                <a:spcPts val="4199"/>
              </a:lnSpc>
            </a:pPr>
            <a:r>
              <a:rPr lang="en-US" sz="3499">
                <a:solidFill>
                  <a:srgbClr val="033032"/>
                </a:solidFill>
                <a:latin typeface="Quicksand Bold"/>
              </a:rPr>
              <a:t>Aim of an assessment is to establish:</a:t>
            </a:r>
          </a:p>
        </p:txBody>
      </p:sp>
      <p:grpSp>
        <p:nvGrpSpPr>
          <p:cNvPr id="20" name="Group 20"/>
          <p:cNvGrpSpPr>
            <a:grpSpLocks noChangeAspect="1"/>
          </p:cNvGrpSpPr>
          <p:nvPr/>
        </p:nvGrpSpPr>
        <p:grpSpPr>
          <a:xfrm>
            <a:off x="2302109" y="3652292"/>
            <a:ext cx="5073127" cy="3551189"/>
            <a:chOff x="0" y="0"/>
            <a:chExt cx="6350000" cy="4445000"/>
          </a:xfrm>
        </p:grpSpPr>
        <p:sp>
          <p:nvSpPr>
            <p:cNvPr id="21" name="Freeform 21"/>
            <p:cNvSpPr/>
            <p:nvPr/>
          </p:nvSpPr>
          <p:spPr>
            <a:xfrm>
              <a:off x="0" y="0"/>
              <a:ext cx="6350000" cy="4445000"/>
            </a:xfrm>
            <a:custGeom>
              <a:avLst/>
              <a:gdLst/>
              <a:ahLst/>
              <a:cxnLst/>
              <a:rect l="l" t="t" r="r" b="b"/>
              <a:pathLst>
                <a:path w="6350000" h="4445000">
                  <a:moveTo>
                    <a:pt x="0" y="3429000"/>
                  </a:moveTo>
                  <a:lnTo>
                    <a:pt x="0" y="1016000"/>
                  </a:lnTo>
                  <a:cubicBezTo>
                    <a:pt x="0" y="454660"/>
                    <a:pt x="454660" y="0"/>
                    <a:pt x="1016000" y="0"/>
                  </a:cubicBezTo>
                  <a:lnTo>
                    <a:pt x="5334000" y="0"/>
                  </a:lnTo>
                  <a:cubicBezTo>
                    <a:pt x="5895340" y="0"/>
                    <a:pt x="6350000" y="454660"/>
                    <a:pt x="6350000" y="1016000"/>
                  </a:cubicBezTo>
                  <a:lnTo>
                    <a:pt x="6350000" y="3429000"/>
                  </a:lnTo>
                  <a:cubicBezTo>
                    <a:pt x="6350000" y="3990340"/>
                    <a:pt x="5895340" y="4445000"/>
                    <a:pt x="5334000" y="4445000"/>
                  </a:cubicBezTo>
                  <a:lnTo>
                    <a:pt x="1016000" y="4445000"/>
                  </a:lnTo>
                  <a:cubicBezTo>
                    <a:pt x="454660" y="4445000"/>
                    <a:pt x="0" y="3990340"/>
                    <a:pt x="0" y="3429000"/>
                  </a:cubicBezTo>
                  <a:close/>
                </a:path>
              </a:pathLst>
            </a:custGeom>
            <a:blipFill>
              <a:blip r:embed="rId4"/>
              <a:stretch>
                <a:fillRect l="-2532" r="-2532"/>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5982358" y="704881"/>
            <a:ext cx="1489405" cy="148940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7" name="Group 7"/>
          <p:cNvGrpSpPr/>
          <p:nvPr/>
        </p:nvGrpSpPr>
        <p:grpSpPr>
          <a:xfrm>
            <a:off x="10302305" y="1449583"/>
            <a:ext cx="1489405" cy="148940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9" name="Group 9"/>
          <p:cNvGrpSpPr/>
          <p:nvPr/>
        </p:nvGrpSpPr>
        <p:grpSpPr>
          <a:xfrm>
            <a:off x="14069083" y="5883021"/>
            <a:ext cx="1489405" cy="148940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pic>
        <p:nvPicPr>
          <p:cNvPr id="11" name="Picture 11"/>
          <p:cNvPicPr>
            <a:picLocks noChangeAspect="1"/>
          </p:cNvPicPr>
          <p:nvPr/>
        </p:nvPicPr>
        <p:blipFill>
          <a:blip r:embed="rId2">
            <a:alphaModFix amt="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1750" y="710540"/>
            <a:ext cx="16504500" cy="8865920"/>
          </a:xfrm>
          <a:prstGeom prst="rect">
            <a:avLst/>
          </a:prstGeom>
        </p:spPr>
      </p:pic>
      <p:grpSp>
        <p:nvGrpSpPr>
          <p:cNvPr id="12" name="Group 12"/>
          <p:cNvGrpSpPr/>
          <p:nvPr/>
        </p:nvGrpSpPr>
        <p:grpSpPr>
          <a:xfrm>
            <a:off x="1784840" y="1275542"/>
            <a:ext cx="1489405" cy="148940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9" t="892" r="2741"/>
          <a:stretch>
            <a:fillRect/>
          </a:stretch>
        </p:blipFill>
        <p:spPr>
          <a:xfrm>
            <a:off x="482645" y="2008374"/>
            <a:ext cx="17303922" cy="5994408"/>
          </a:xfrm>
          <a:prstGeom prst="rect">
            <a:avLst/>
          </a:prstGeom>
        </p:spPr>
      </p:pic>
      <p:sp>
        <p:nvSpPr>
          <p:cNvPr id="15" name="AutoShape 15"/>
          <p:cNvSpPr/>
          <p:nvPr/>
        </p:nvSpPr>
        <p:spPr>
          <a:xfrm rot="-5400000">
            <a:off x="-108925" y="4276272"/>
            <a:ext cx="2237151" cy="0"/>
          </a:xfrm>
          <a:prstGeom prst="line">
            <a:avLst/>
          </a:prstGeom>
          <a:ln w="38100" cap="flat">
            <a:solidFill>
              <a:srgbClr val="F05335"/>
            </a:solidFill>
            <a:prstDash val="solid"/>
            <a:headEnd type="none" w="sm" len="sm"/>
            <a:tailEnd type="none" w="sm" len="sm"/>
          </a:ln>
        </p:spPr>
      </p:sp>
      <p:sp>
        <p:nvSpPr>
          <p:cNvPr id="16" name="AutoShape 16"/>
          <p:cNvSpPr/>
          <p:nvPr/>
        </p:nvSpPr>
        <p:spPr>
          <a:xfrm rot="-5400000">
            <a:off x="12242237" y="6608673"/>
            <a:ext cx="2237151" cy="0"/>
          </a:xfrm>
          <a:prstGeom prst="line">
            <a:avLst/>
          </a:prstGeom>
          <a:ln w="38100" cap="flat">
            <a:solidFill>
              <a:srgbClr val="F05335"/>
            </a:solidFill>
            <a:prstDash val="solid"/>
            <a:headEnd type="none" w="sm" len="sm"/>
            <a:tailEnd type="none" w="sm" len="sm"/>
          </a:ln>
        </p:spPr>
      </p:sp>
      <p:sp>
        <p:nvSpPr>
          <p:cNvPr id="17" name="AutoShape 17"/>
          <p:cNvSpPr/>
          <p:nvPr/>
        </p:nvSpPr>
        <p:spPr>
          <a:xfrm rot="-5400000">
            <a:off x="7736641" y="5123197"/>
            <a:ext cx="3580949" cy="0"/>
          </a:xfrm>
          <a:prstGeom prst="line">
            <a:avLst/>
          </a:prstGeom>
          <a:ln w="38100" cap="flat">
            <a:solidFill>
              <a:srgbClr val="F05335"/>
            </a:solidFill>
            <a:prstDash val="solid"/>
            <a:headEnd type="none" w="sm" len="sm"/>
            <a:tailEnd type="none" w="sm" len="sm"/>
          </a:ln>
        </p:spPr>
      </p:sp>
      <p:sp>
        <p:nvSpPr>
          <p:cNvPr id="18" name="AutoShape 18"/>
          <p:cNvSpPr/>
          <p:nvPr/>
        </p:nvSpPr>
        <p:spPr>
          <a:xfrm rot="-5400000">
            <a:off x="3156797" y="4387531"/>
            <a:ext cx="4100741" cy="0"/>
          </a:xfrm>
          <a:prstGeom prst="line">
            <a:avLst/>
          </a:prstGeom>
          <a:ln w="38100" cap="flat">
            <a:solidFill>
              <a:srgbClr val="F05335"/>
            </a:solidFill>
            <a:prstDash val="solid"/>
            <a:headEnd type="none" w="sm" len="sm"/>
            <a:tailEnd type="none" w="sm" len="sm"/>
          </a:ln>
        </p:spPr>
      </p:sp>
      <p:sp>
        <p:nvSpPr>
          <p:cNvPr id="19" name="AutoShape 19"/>
          <p:cNvSpPr/>
          <p:nvPr/>
        </p:nvSpPr>
        <p:spPr>
          <a:xfrm>
            <a:off x="1009650" y="3176746"/>
            <a:ext cx="653927" cy="0"/>
          </a:xfrm>
          <a:prstGeom prst="line">
            <a:avLst/>
          </a:prstGeom>
          <a:ln w="38100" cap="flat">
            <a:solidFill>
              <a:srgbClr val="F05335"/>
            </a:solidFill>
            <a:prstDash val="solid"/>
            <a:headEnd type="none" w="sm" len="sm"/>
            <a:tailEnd type="oval" w="lg" len="lg"/>
          </a:ln>
        </p:spPr>
      </p:sp>
      <p:sp>
        <p:nvSpPr>
          <p:cNvPr id="20" name="AutoShape 20"/>
          <p:cNvSpPr/>
          <p:nvPr/>
        </p:nvSpPr>
        <p:spPr>
          <a:xfrm>
            <a:off x="13360812" y="7708198"/>
            <a:ext cx="653927" cy="0"/>
          </a:xfrm>
          <a:prstGeom prst="line">
            <a:avLst/>
          </a:prstGeom>
          <a:ln w="38100" cap="flat">
            <a:solidFill>
              <a:srgbClr val="F05335"/>
            </a:solidFill>
            <a:prstDash val="solid"/>
            <a:headEnd type="none" w="sm" len="sm"/>
            <a:tailEnd type="oval" w="lg" len="lg"/>
          </a:ln>
        </p:spPr>
      </p:sp>
      <p:sp>
        <p:nvSpPr>
          <p:cNvPr id="21" name="AutoShape 21"/>
          <p:cNvSpPr/>
          <p:nvPr/>
        </p:nvSpPr>
        <p:spPr>
          <a:xfrm>
            <a:off x="9527115" y="3351498"/>
            <a:ext cx="653927" cy="0"/>
          </a:xfrm>
          <a:prstGeom prst="line">
            <a:avLst/>
          </a:prstGeom>
          <a:ln w="38100" cap="flat">
            <a:solidFill>
              <a:srgbClr val="F05335"/>
            </a:solidFill>
            <a:prstDash val="solid"/>
            <a:headEnd type="none" w="sm" len="sm"/>
            <a:tailEnd type="oval" w="lg" len="lg"/>
          </a:ln>
        </p:spPr>
      </p:sp>
      <p:sp>
        <p:nvSpPr>
          <p:cNvPr id="22" name="AutoShape 22"/>
          <p:cNvSpPr/>
          <p:nvPr/>
        </p:nvSpPr>
        <p:spPr>
          <a:xfrm>
            <a:off x="5207168" y="2356210"/>
            <a:ext cx="653927" cy="0"/>
          </a:xfrm>
          <a:prstGeom prst="line">
            <a:avLst/>
          </a:prstGeom>
          <a:ln w="38100" cap="flat">
            <a:solidFill>
              <a:srgbClr val="F05335"/>
            </a:solidFill>
            <a:prstDash val="solid"/>
            <a:headEnd type="none" w="sm" len="sm"/>
            <a:tailEnd type="oval" w="lg" len="lg"/>
          </a:ln>
        </p:spPr>
      </p:sp>
      <p:grpSp>
        <p:nvGrpSpPr>
          <p:cNvPr id="23" name="Group 23"/>
          <p:cNvGrpSpPr>
            <a:grpSpLocks noChangeAspect="1"/>
          </p:cNvGrpSpPr>
          <p:nvPr/>
        </p:nvGrpSpPr>
        <p:grpSpPr>
          <a:xfrm>
            <a:off x="1869007" y="1359712"/>
            <a:ext cx="1321070" cy="1321065"/>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4017" b="-46076"/>
              </a:stretch>
            </a:blipFill>
          </p:spPr>
        </p:sp>
      </p:grpSp>
      <p:grpSp>
        <p:nvGrpSpPr>
          <p:cNvPr id="25" name="Group 25"/>
          <p:cNvGrpSpPr>
            <a:grpSpLocks noChangeAspect="1"/>
          </p:cNvGrpSpPr>
          <p:nvPr/>
        </p:nvGrpSpPr>
        <p:grpSpPr>
          <a:xfrm>
            <a:off x="6066525" y="789051"/>
            <a:ext cx="1321070" cy="1321065"/>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r="-25046"/>
              </a:stretch>
            </a:blipFill>
          </p:spPr>
        </p:sp>
      </p:grpSp>
      <p:grpSp>
        <p:nvGrpSpPr>
          <p:cNvPr id="27" name="Group 27"/>
          <p:cNvGrpSpPr>
            <a:grpSpLocks noChangeAspect="1"/>
          </p:cNvGrpSpPr>
          <p:nvPr/>
        </p:nvGrpSpPr>
        <p:grpSpPr>
          <a:xfrm>
            <a:off x="10386472" y="1533753"/>
            <a:ext cx="1321070" cy="1321065"/>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38888" r="-38888"/>
              </a:stretch>
            </a:blipFill>
          </p:spPr>
        </p:sp>
      </p:grpSp>
      <p:grpSp>
        <p:nvGrpSpPr>
          <p:cNvPr id="29" name="Group 29"/>
          <p:cNvGrpSpPr>
            <a:grpSpLocks noChangeAspect="1"/>
          </p:cNvGrpSpPr>
          <p:nvPr/>
        </p:nvGrpSpPr>
        <p:grpSpPr>
          <a:xfrm>
            <a:off x="14153250" y="5967191"/>
            <a:ext cx="1321070" cy="1321065"/>
            <a:chOff x="0" y="0"/>
            <a:chExt cx="6350000" cy="6349975"/>
          </a:xfrm>
        </p:grpSpPr>
        <p:sp>
          <p:nvSpPr>
            <p:cNvPr id="30" name="Freeform 3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99812" r="-99812"/>
              </a:stretch>
            </a:blipFill>
          </p:spPr>
        </p:sp>
      </p:grpSp>
      <p:grpSp>
        <p:nvGrpSpPr>
          <p:cNvPr id="31" name="Group 31"/>
          <p:cNvGrpSpPr/>
          <p:nvPr/>
        </p:nvGrpSpPr>
        <p:grpSpPr>
          <a:xfrm>
            <a:off x="1250889" y="2822401"/>
            <a:ext cx="3099029" cy="2138680"/>
            <a:chOff x="0" y="0"/>
            <a:chExt cx="4132039" cy="2851574"/>
          </a:xfrm>
        </p:grpSpPr>
        <p:sp>
          <p:nvSpPr>
            <p:cNvPr id="32" name="TextBox 32"/>
            <p:cNvSpPr txBox="1"/>
            <p:nvPr/>
          </p:nvSpPr>
          <p:spPr>
            <a:xfrm>
              <a:off x="0" y="822113"/>
              <a:ext cx="4132039" cy="2029460"/>
            </a:xfrm>
            <a:prstGeom prst="rect">
              <a:avLst/>
            </a:prstGeom>
          </p:spPr>
          <p:txBody>
            <a:bodyPr lIns="0" tIns="0" rIns="0" bIns="0" rtlCol="0" anchor="t">
              <a:spAutoFit/>
            </a:bodyPr>
            <a:lstStyle/>
            <a:p>
              <a:pPr algn="ctr">
                <a:lnSpc>
                  <a:spcPts val="4199"/>
                </a:lnSpc>
              </a:pPr>
              <a:r>
                <a:rPr lang="en-US" sz="2799" spc="139">
                  <a:solidFill>
                    <a:srgbClr val="191919"/>
                  </a:solidFill>
                  <a:latin typeface="Aileron Regular Bold"/>
                </a:rPr>
                <a:t>Identifying All Your Carer Needs</a:t>
              </a:r>
            </a:p>
          </p:txBody>
        </p:sp>
        <p:sp>
          <p:nvSpPr>
            <p:cNvPr id="33" name="TextBox 33"/>
            <p:cNvSpPr txBox="1"/>
            <p:nvPr/>
          </p:nvSpPr>
          <p:spPr>
            <a:xfrm>
              <a:off x="0" y="-28575"/>
              <a:ext cx="4132039" cy="672888"/>
            </a:xfrm>
            <a:prstGeom prst="rect">
              <a:avLst/>
            </a:prstGeom>
          </p:spPr>
          <p:txBody>
            <a:bodyPr lIns="0" tIns="0" rIns="0" bIns="0" rtlCol="0" anchor="t">
              <a:spAutoFit/>
            </a:bodyPr>
            <a:lstStyle/>
            <a:p>
              <a:pPr algn="ctr">
                <a:lnSpc>
                  <a:spcPts val="4160"/>
                </a:lnSpc>
              </a:pPr>
              <a:r>
                <a:rPr lang="en-US" sz="3200" spc="160">
                  <a:solidFill>
                    <a:srgbClr val="191919"/>
                  </a:solidFill>
                  <a:latin typeface="Aileron Regular"/>
                </a:rPr>
                <a:t>1</a:t>
              </a:r>
            </a:p>
          </p:txBody>
        </p:sp>
      </p:grpSp>
      <p:grpSp>
        <p:nvGrpSpPr>
          <p:cNvPr id="34" name="Group 34"/>
          <p:cNvGrpSpPr/>
          <p:nvPr/>
        </p:nvGrpSpPr>
        <p:grpSpPr>
          <a:xfrm>
            <a:off x="5534131" y="2356210"/>
            <a:ext cx="2678438" cy="2138680"/>
            <a:chOff x="0" y="0"/>
            <a:chExt cx="3571251" cy="2851574"/>
          </a:xfrm>
        </p:grpSpPr>
        <p:sp>
          <p:nvSpPr>
            <p:cNvPr id="35" name="TextBox 35"/>
            <p:cNvSpPr txBox="1"/>
            <p:nvPr/>
          </p:nvSpPr>
          <p:spPr>
            <a:xfrm>
              <a:off x="0" y="822113"/>
              <a:ext cx="3571251" cy="2029460"/>
            </a:xfrm>
            <a:prstGeom prst="rect">
              <a:avLst/>
            </a:prstGeom>
          </p:spPr>
          <p:txBody>
            <a:bodyPr lIns="0" tIns="0" rIns="0" bIns="0" rtlCol="0" anchor="t">
              <a:spAutoFit/>
            </a:bodyPr>
            <a:lstStyle/>
            <a:p>
              <a:pPr algn="ctr">
                <a:lnSpc>
                  <a:spcPts val="4199"/>
                </a:lnSpc>
              </a:pPr>
              <a:r>
                <a:rPr lang="en-US" sz="2799" spc="139">
                  <a:solidFill>
                    <a:srgbClr val="191919"/>
                  </a:solidFill>
                  <a:latin typeface="Aileron Regular Bold"/>
                </a:rPr>
                <a:t>Identifying your Eligible Carer Needs</a:t>
              </a:r>
            </a:p>
          </p:txBody>
        </p:sp>
        <p:sp>
          <p:nvSpPr>
            <p:cNvPr id="36" name="TextBox 36"/>
            <p:cNvSpPr txBox="1"/>
            <p:nvPr/>
          </p:nvSpPr>
          <p:spPr>
            <a:xfrm>
              <a:off x="2409" y="-28575"/>
              <a:ext cx="3568842" cy="672888"/>
            </a:xfrm>
            <a:prstGeom prst="rect">
              <a:avLst/>
            </a:prstGeom>
          </p:spPr>
          <p:txBody>
            <a:bodyPr lIns="0" tIns="0" rIns="0" bIns="0" rtlCol="0" anchor="t">
              <a:spAutoFit/>
            </a:bodyPr>
            <a:lstStyle/>
            <a:p>
              <a:pPr algn="ctr">
                <a:lnSpc>
                  <a:spcPts val="4160"/>
                </a:lnSpc>
              </a:pPr>
              <a:r>
                <a:rPr lang="en-US" sz="3200" spc="160">
                  <a:solidFill>
                    <a:srgbClr val="191919"/>
                  </a:solidFill>
                  <a:latin typeface="Aileron Regular"/>
                </a:rPr>
                <a:t>2</a:t>
              </a:r>
            </a:p>
          </p:txBody>
        </p:sp>
      </p:grpSp>
      <p:grpSp>
        <p:nvGrpSpPr>
          <p:cNvPr id="37" name="Group 37"/>
          <p:cNvGrpSpPr/>
          <p:nvPr/>
        </p:nvGrpSpPr>
        <p:grpSpPr>
          <a:xfrm>
            <a:off x="9669990" y="3133025"/>
            <a:ext cx="3116253" cy="2138680"/>
            <a:chOff x="0" y="0"/>
            <a:chExt cx="4155004" cy="2851574"/>
          </a:xfrm>
        </p:grpSpPr>
        <p:sp>
          <p:nvSpPr>
            <p:cNvPr id="38" name="TextBox 38"/>
            <p:cNvSpPr txBox="1"/>
            <p:nvPr/>
          </p:nvSpPr>
          <p:spPr>
            <a:xfrm>
              <a:off x="0" y="822113"/>
              <a:ext cx="4155004" cy="2029460"/>
            </a:xfrm>
            <a:prstGeom prst="rect">
              <a:avLst/>
            </a:prstGeom>
          </p:spPr>
          <p:txBody>
            <a:bodyPr lIns="0" tIns="0" rIns="0" bIns="0" rtlCol="0" anchor="t">
              <a:spAutoFit/>
            </a:bodyPr>
            <a:lstStyle/>
            <a:p>
              <a:pPr algn="ctr">
                <a:lnSpc>
                  <a:spcPts val="4199"/>
                </a:lnSpc>
              </a:pPr>
              <a:r>
                <a:rPr lang="en-US" sz="2799" spc="139">
                  <a:solidFill>
                    <a:srgbClr val="191919"/>
                  </a:solidFill>
                  <a:latin typeface="Aileron Regular Bold"/>
                </a:rPr>
                <a:t>Support Plan to meet Eligible Needs</a:t>
              </a:r>
            </a:p>
          </p:txBody>
        </p:sp>
        <p:sp>
          <p:nvSpPr>
            <p:cNvPr id="39" name="TextBox 39"/>
            <p:cNvSpPr txBox="1"/>
            <p:nvPr/>
          </p:nvSpPr>
          <p:spPr>
            <a:xfrm>
              <a:off x="0" y="-28575"/>
              <a:ext cx="4155004" cy="672888"/>
            </a:xfrm>
            <a:prstGeom prst="rect">
              <a:avLst/>
            </a:prstGeom>
          </p:spPr>
          <p:txBody>
            <a:bodyPr lIns="0" tIns="0" rIns="0" bIns="0" rtlCol="0" anchor="t">
              <a:spAutoFit/>
            </a:bodyPr>
            <a:lstStyle/>
            <a:p>
              <a:pPr algn="ctr">
                <a:lnSpc>
                  <a:spcPts val="4160"/>
                </a:lnSpc>
              </a:pPr>
              <a:r>
                <a:rPr lang="en-US" sz="3200" spc="160">
                  <a:solidFill>
                    <a:srgbClr val="191919"/>
                  </a:solidFill>
                  <a:latin typeface="Aileron Regular"/>
                </a:rPr>
                <a:t>3</a:t>
              </a:r>
            </a:p>
          </p:txBody>
        </p:sp>
      </p:grpSp>
      <p:grpSp>
        <p:nvGrpSpPr>
          <p:cNvPr id="40" name="Group 40"/>
          <p:cNvGrpSpPr/>
          <p:nvPr/>
        </p:nvGrpSpPr>
        <p:grpSpPr>
          <a:xfrm>
            <a:off x="13389744" y="7574987"/>
            <a:ext cx="2940404" cy="1683313"/>
            <a:chOff x="0" y="0"/>
            <a:chExt cx="3920539" cy="2244418"/>
          </a:xfrm>
        </p:grpSpPr>
        <p:sp>
          <p:nvSpPr>
            <p:cNvPr id="41" name="TextBox 41"/>
            <p:cNvSpPr txBox="1"/>
            <p:nvPr/>
          </p:nvSpPr>
          <p:spPr>
            <a:xfrm>
              <a:off x="0" y="812588"/>
              <a:ext cx="3920539" cy="1431829"/>
            </a:xfrm>
            <a:prstGeom prst="rect">
              <a:avLst/>
            </a:prstGeom>
          </p:spPr>
          <p:txBody>
            <a:bodyPr lIns="0" tIns="0" rIns="0" bIns="0" rtlCol="0" anchor="t">
              <a:spAutoFit/>
            </a:bodyPr>
            <a:lstStyle/>
            <a:p>
              <a:pPr algn="ctr">
                <a:lnSpc>
                  <a:spcPts val="4499"/>
                </a:lnSpc>
              </a:pPr>
              <a:r>
                <a:rPr lang="en-US" sz="2999" spc="149">
                  <a:solidFill>
                    <a:srgbClr val="191919"/>
                  </a:solidFill>
                  <a:latin typeface="Aileron Regular Bold"/>
                </a:rPr>
                <a:t>Financing the Support Plan</a:t>
              </a:r>
            </a:p>
          </p:txBody>
        </p:sp>
        <p:sp>
          <p:nvSpPr>
            <p:cNvPr id="42" name="TextBox 42"/>
            <p:cNvSpPr txBox="1"/>
            <p:nvPr/>
          </p:nvSpPr>
          <p:spPr>
            <a:xfrm>
              <a:off x="0" y="-28575"/>
              <a:ext cx="3920539" cy="672888"/>
            </a:xfrm>
            <a:prstGeom prst="rect">
              <a:avLst/>
            </a:prstGeom>
          </p:spPr>
          <p:txBody>
            <a:bodyPr lIns="0" tIns="0" rIns="0" bIns="0" rtlCol="0" anchor="t">
              <a:spAutoFit/>
            </a:bodyPr>
            <a:lstStyle/>
            <a:p>
              <a:pPr algn="ctr">
                <a:lnSpc>
                  <a:spcPts val="4160"/>
                </a:lnSpc>
              </a:pPr>
              <a:r>
                <a:rPr lang="en-US" sz="3200" spc="160">
                  <a:solidFill>
                    <a:srgbClr val="191919"/>
                  </a:solidFill>
                  <a:latin typeface="Aileron Regular"/>
                </a:rPr>
                <a:t>4</a:t>
              </a:r>
            </a:p>
          </p:txBody>
        </p:sp>
      </p:grpSp>
      <p:sp>
        <p:nvSpPr>
          <p:cNvPr id="43" name="TextBox 43"/>
          <p:cNvSpPr txBox="1"/>
          <p:nvPr/>
        </p:nvSpPr>
        <p:spPr>
          <a:xfrm>
            <a:off x="1016583" y="8450457"/>
            <a:ext cx="8491482" cy="821213"/>
          </a:xfrm>
          <a:prstGeom prst="rect">
            <a:avLst/>
          </a:prstGeom>
        </p:spPr>
        <p:txBody>
          <a:bodyPr lIns="0" tIns="0" rIns="0" bIns="0" rtlCol="0" anchor="t">
            <a:spAutoFit/>
          </a:bodyPr>
          <a:lstStyle/>
          <a:p>
            <a:pPr algn="ctr">
              <a:lnSpc>
                <a:spcPts val="6606"/>
              </a:lnSpc>
            </a:pPr>
            <a:r>
              <a:rPr lang="en-US" sz="5081" spc="152">
                <a:solidFill>
                  <a:srgbClr val="994130"/>
                </a:solidFill>
                <a:latin typeface="Open Sauce Bold"/>
              </a:rPr>
              <a:t>Assessing Carer Needs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AutoShape 5"/>
          <p:cNvSpPr/>
          <p:nvPr/>
        </p:nvSpPr>
        <p:spPr>
          <a:xfrm>
            <a:off x="3754503" y="4358885"/>
            <a:ext cx="10911935" cy="0"/>
          </a:xfrm>
          <a:prstGeom prst="line">
            <a:avLst/>
          </a:prstGeom>
          <a:ln w="38100" cap="flat">
            <a:solidFill>
              <a:srgbClr val="3C5679"/>
            </a:solidFill>
            <a:prstDash val="sysDot"/>
            <a:headEnd type="none" w="sm" len="sm"/>
            <a:tailEnd type="none" w="sm" len="sm"/>
          </a:ln>
        </p:spPr>
      </p:sp>
      <p:grpSp>
        <p:nvGrpSpPr>
          <p:cNvPr id="6" name="Group 6"/>
          <p:cNvGrpSpPr/>
          <p:nvPr/>
        </p:nvGrpSpPr>
        <p:grpSpPr>
          <a:xfrm>
            <a:off x="2640433" y="3771312"/>
            <a:ext cx="1235808" cy="1235808"/>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8526096" y="3771312"/>
            <a:ext cx="1235808" cy="123580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14411760" y="3771312"/>
            <a:ext cx="1235808" cy="1235808"/>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15" name="TextBox 15"/>
          <p:cNvSpPr txBox="1"/>
          <p:nvPr/>
        </p:nvSpPr>
        <p:spPr>
          <a:xfrm>
            <a:off x="3010199" y="4091719"/>
            <a:ext cx="496274" cy="537808"/>
          </a:xfrm>
          <a:prstGeom prst="rect">
            <a:avLst/>
          </a:prstGeom>
        </p:spPr>
        <p:txBody>
          <a:bodyPr lIns="0" tIns="0" rIns="0" bIns="0" rtlCol="0" anchor="t">
            <a:spAutoFit/>
          </a:bodyPr>
          <a:lstStyle/>
          <a:p>
            <a:pPr algn="ctr">
              <a:lnSpc>
                <a:spcPts val="4480"/>
              </a:lnSpc>
              <a:spcBef>
                <a:spcPct val="0"/>
              </a:spcBef>
            </a:pPr>
            <a:r>
              <a:rPr lang="en-US" sz="3200" spc="160" dirty="0">
                <a:solidFill>
                  <a:srgbClr val="FEFFFF"/>
                </a:solidFill>
                <a:latin typeface="Open Sauce Bold"/>
              </a:rPr>
              <a:t>1</a:t>
            </a:r>
          </a:p>
        </p:txBody>
      </p:sp>
      <p:sp>
        <p:nvSpPr>
          <p:cNvPr id="16" name="TextBox 16"/>
          <p:cNvSpPr txBox="1"/>
          <p:nvPr/>
        </p:nvSpPr>
        <p:spPr>
          <a:xfrm>
            <a:off x="8855860" y="4091719"/>
            <a:ext cx="576280" cy="537808"/>
          </a:xfrm>
          <a:prstGeom prst="rect">
            <a:avLst/>
          </a:prstGeom>
        </p:spPr>
        <p:txBody>
          <a:bodyPr lIns="0" tIns="0" rIns="0" bIns="0" rtlCol="0" anchor="t">
            <a:spAutoFit/>
          </a:bodyPr>
          <a:lstStyle/>
          <a:p>
            <a:pPr algn="ctr">
              <a:lnSpc>
                <a:spcPts val="4480"/>
              </a:lnSpc>
              <a:spcBef>
                <a:spcPct val="0"/>
              </a:spcBef>
            </a:pPr>
            <a:r>
              <a:rPr lang="en-US" sz="3200" spc="160" dirty="0">
                <a:solidFill>
                  <a:srgbClr val="FEFFFF"/>
                </a:solidFill>
                <a:latin typeface="Open Sauce Bold"/>
              </a:rPr>
              <a:t>2</a:t>
            </a:r>
          </a:p>
        </p:txBody>
      </p:sp>
      <p:sp>
        <p:nvSpPr>
          <p:cNvPr id="17" name="TextBox 17"/>
          <p:cNvSpPr txBox="1"/>
          <p:nvPr/>
        </p:nvSpPr>
        <p:spPr>
          <a:xfrm>
            <a:off x="14738637" y="4091719"/>
            <a:ext cx="582053" cy="537808"/>
          </a:xfrm>
          <a:prstGeom prst="rect">
            <a:avLst/>
          </a:prstGeom>
        </p:spPr>
        <p:txBody>
          <a:bodyPr lIns="0" tIns="0" rIns="0" bIns="0" rtlCol="0" anchor="t">
            <a:spAutoFit/>
          </a:bodyPr>
          <a:lstStyle/>
          <a:p>
            <a:pPr algn="ctr">
              <a:lnSpc>
                <a:spcPts val="4480"/>
              </a:lnSpc>
              <a:spcBef>
                <a:spcPct val="0"/>
              </a:spcBef>
            </a:pPr>
            <a:r>
              <a:rPr lang="en-US" sz="3200" spc="160" dirty="0">
                <a:solidFill>
                  <a:srgbClr val="FEFFFF"/>
                </a:solidFill>
                <a:latin typeface="Open Sauce Bold"/>
              </a:rPr>
              <a:t>3</a:t>
            </a:r>
          </a:p>
        </p:txBody>
      </p:sp>
      <p:sp>
        <p:nvSpPr>
          <p:cNvPr id="18" name="TextBox 18"/>
          <p:cNvSpPr txBox="1"/>
          <p:nvPr/>
        </p:nvSpPr>
        <p:spPr>
          <a:xfrm>
            <a:off x="1928506" y="5698605"/>
            <a:ext cx="2659661" cy="2454275"/>
          </a:xfrm>
          <a:prstGeom prst="rect">
            <a:avLst/>
          </a:prstGeom>
        </p:spPr>
        <p:txBody>
          <a:bodyPr lIns="0" tIns="0" rIns="0" bIns="0" rtlCol="0" anchor="t">
            <a:spAutoFit/>
          </a:bodyPr>
          <a:lstStyle/>
          <a:p>
            <a:pPr algn="ctr">
              <a:lnSpc>
                <a:spcPts val="4899"/>
              </a:lnSpc>
            </a:pPr>
            <a:r>
              <a:rPr lang="en-US" sz="3499">
                <a:solidFill>
                  <a:srgbClr val="000000"/>
                </a:solidFill>
                <a:latin typeface="Open Sauce Bold"/>
              </a:rPr>
              <a:t>Complaints against</a:t>
            </a:r>
          </a:p>
          <a:p>
            <a:pPr algn="ctr">
              <a:lnSpc>
                <a:spcPts val="4899"/>
              </a:lnSpc>
              <a:spcBef>
                <a:spcPct val="0"/>
              </a:spcBef>
            </a:pPr>
            <a:r>
              <a:rPr lang="en-US" sz="3499">
                <a:solidFill>
                  <a:srgbClr val="000000"/>
                </a:solidFill>
                <a:latin typeface="Open Sauce Bold"/>
              </a:rPr>
              <a:t>Social Services </a:t>
            </a:r>
          </a:p>
        </p:txBody>
      </p:sp>
      <p:sp>
        <p:nvSpPr>
          <p:cNvPr id="19" name="TextBox 19"/>
          <p:cNvSpPr txBox="1"/>
          <p:nvPr/>
        </p:nvSpPr>
        <p:spPr>
          <a:xfrm>
            <a:off x="7578774" y="5698605"/>
            <a:ext cx="3263393" cy="3073400"/>
          </a:xfrm>
          <a:prstGeom prst="rect">
            <a:avLst/>
          </a:prstGeom>
        </p:spPr>
        <p:txBody>
          <a:bodyPr lIns="0" tIns="0" rIns="0" bIns="0" rtlCol="0" anchor="t">
            <a:spAutoFit/>
          </a:bodyPr>
          <a:lstStyle/>
          <a:p>
            <a:pPr algn="ctr">
              <a:lnSpc>
                <a:spcPts val="4899"/>
              </a:lnSpc>
            </a:pPr>
            <a:r>
              <a:rPr lang="en-US" sz="3499">
                <a:solidFill>
                  <a:srgbClr val="000000"/>
                </a:solidFill>
                <a:latin typeface="Open Sauce Bold"/>
              </a:rPr>
              <a:t>Local Government and</a:t>
            </a:r>
          </a:p>
          <a:p>
            <a:pPr algn="ctr">
              <a:lnSpc>
                <a:spcPts val="4899"/>
              </a:lnSpc>
              <a:spcBef>
                <a:spcPct val="0"/>
              </a:spcBef>
            </a:pPr>
            <a:r>
              <a:rPr lang="en-US" sz="3499">
                <a:solidFill>
                  <a:srgbClr val="000000"/>
                </a:solidFill>
                <a:latin typeface="Open Sauce Bold"/>
              </a:rPr>
              <a:t>Social Care Ombudsman</a:t>
            </a:r>
          </a:p>
        </p:txBody>
      </p:sp>
      <p:sp>
        <p:nvSpPr>
          <p:cNvPr id="20" name="TextBox 20"/>
          <p:cNvSpPr txBox="1"/>
          <p:nvPr/>
        </p:nvSpPr>
        <p:spPr>
          <a:xfrm>
            <a:off x="14158999" y="5698605"/>
            <a:ext cx="1941449" cy="1216025"/>
          </a:xfrm>
          <a:prstGeom prst="rect">
            <a:avLst/>
          </a:prstGeom>
        </p:spPr>
        <p:txBody>
          <a:bodyPr lIns="0" tIns="0" rIns="0" bIns="0" rtlCol="0" anchor="t">
            <a:spAutoFit/>
          </a:bodyPr>
          <a:lstStyle/>
          <a:p>
            <a:pPr algn="ctr">
              <a:lnSpc>
                <a:spcPts val="4899"/>
              </a:lnSpc>
              <a:spcBef>
                <a:spcPct val="0"/>
              </a:spcBef>
            </a:pPr>
            <a:r>
              <a:rPr lang="en-US" sz="3499">
                <a:solidFill>
                  <a:srgbClr val="191919"/>
                </a:solidFill>
                <a:latin typeface="Open Sauce Bold"/>
              </a:rPr>
              <a:t>Judicial Review</a:t>
            </a:r>
          </a:p>
        </p:txBody>
      </p:sp>
      <p:sp>
        <p:nvSpPr>
          <p:cNvPr id="21" name="TextBox 21"/>
          <p:cNvSpPr txBox="1"/>
          <p:nvPr/>
        </p:nvSpPr>
        <p:spPr>
          <a:xfrm>
            <a:off x="2187552" y="1631380"/>
            <a:ext cx="13912897" cy="1149332"/>
          </a:xfrm>
          <a:prstGeom prst="rect">
            <a:avLst/>
          </a:prstGeom>
        </p:spPr>
        <p:txBody>
          <a:bodyPr lIns="0" tIns="0" rIns="0" bIns="0" rtlCol="0" anchor="t">
            <a:spAutoFit/>
          </a:bodyPr>
          <a:lstStyle/>
          <a:p>
            <a:pPr marL="0" lvl="0" indent="0" algn="ctr">
              <a:lnSpc>
                <a:spcPts val="8800"/>
              </a:lnSpc>
              <a:spcBef>
                <a:spcPct val="0"/>
              </a:spcBef>
            </a:pPr>
            <a:r>
              <a:rPr lang="en-US" sz="8000" spc="-240">
                <a:solidFill>
                  <a:srgbClr val="191919"/>
                </a:solidFill>
                <a:latin typeface="Open Sauce Bold"/>
              </a:rPr>
              <a:t>Challenging decisions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sp>
        <p:nvSpPr>
          <p:cNvPr id="5" name="AutoShape 5"/>
          <p:cNvSpPr/>
          <p:nvPr/>
        </p:nvSpPr>
        <p:spPr>
          <a:xfrm>
            <a:off x="1028700" y="2988193"/>
            <a:ext cx="2378734" cy="0"/>
          </a:xfrm>
          <a:prstGeom prst="line">
            <a:avLst/>
          </a:prstGeom>
          <a:ln w="95250" cap="flat">
            <a:solidFill>
              <a:srgbClr val="000000"/>
            </a:solidFill>
            <a:prstDash val="solid"/>
            <a:headEnd type="none" w="sm" len="sm"/>
            <a:tailEnd type="none" w="sm" len="sm"/>
          </a:ln>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599182"/>
            <a:ext cx="764088" cy="668577"/>
          </a:xfrm>
          <a:prstGeom prst="rect">
            <a:avLst/>
          </a:prstGeom>
        </p:spPr>
      </p:pic>
      <p:sp>
        <p:nvSpPr>
          <p:cNvPr id="7" name="TextBox 7"/>
          <p:cNvSpPr txBox="1"/>
          <p:nvPr/>
        </p:nvSpPr>
        <p:spPr>
          <a:xfrm>
            <a:off x="3407434" y="4635468"/>
            <a:ext cx="7375659" cy="547062"/>
          </a:xfrm>
          <a:prstGeom prst="rect">
            <a:avLst/>
          </a:prstGeom>
        </p:spPr>
        <p:txBody>
          <a:bodyPr lIns="0" tIns="0" rIns="0" bIns="0" rtlCol="0" anchor="t">
            <a:spAutoFit/>
          </a:bodyPr>
          <a:lstStyle/>
          <a:p>
            <a:pPr>
              <a:lnSpc>
                <a:spcPts val="4211"/>
              </a:lnSpc>
            </a:pPr>
            <a:r>
              <a:rPr lang="en-US" sz="3599">
                <a:solidFill>
                  <a:srgbClr val="000000"/>
                </a:solidFill>
                <a:latin typeface="Open Sauce Bold"/>
              </a:rPr>
              <a:t>Public Funding</a:t>
            </a:r>
          </a:p>
        </p:txBody>
      </p:sp>
      <p:sp>
        <p:nvSpPr>
          <p:cNvPr id="8" name="TextBox 8"/>
          <p:cNvSpPr txBox="1"/>
          <p:nvPr/>
        </p:nvSpPr>
        <p:spPr>
          <a:xfrm>
            <a:off x="1986375" y="4119072"/>
            <a:ext cx="2103228" cy="1417892"/>
          </a:xfrm>
          <a:prstGeom prst="rect">
            <a:avLst/>
          </a:prstGeom>
        </p:spPr>
        <p:txBody>
          <a:bodyPr lIns="0" tIns="0" rIns="0" bIns="0" rtlCol="0" anchor="t">
            <a:spAutoFit/>
          </a:bodyPr>
          <a:lstStyle/>
          <a:p>
            <a:pPr>
              <a:lnSpc>
                <a:spcPts val="11621"/>
              </a:lnSpc>
            </a:pPr>
            <a:r>
              <a:rPr lang="en-US" sz="8301">
                <a:solidFill>
                  <a:srgbClr val="F05335"/>
                </a:solidFill>
                <a:latin typeface="Oswald Bold"/>
              </a:rPr>
              <a:t>01</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6126500"/>
            <a:ext cx="764088" cy="668577"/>
          </a:xfrm>
          <a:prstGeom prst="rect">
            <a:avLst/>
          </a:prstGeom>
        </p:spPr>
      </p:pic>
      <p:sp>
        <p:nvSpPr>
          <p:cNvPr id="10" name="TextBox 10"/>
          <p:cNvSpPr txBox="1"/>
          <p:nvPr/>
        </p:nvSpPr>
        <p:spPr>
          <a:xfrm>
            <a:off x="1986375" y="5646390"/>
            <a:ext cx="2103228" cy="1417892"/>
          </a:xfrm>
          <a:prstGeom prst="rect">
            <a:avLst/>
          </a:prstGeom>
        </p:spPr>
        <p:txBody>
          <a:bodyPr lIns="0" tIns="0" rIns="0" bIns="0" rtlCol="0" anchor="t">
            <a:spAutoFit/>
          </a:bodyPr>
          <a:lstStyle/>
          <a:p>
            <a:pPr>
              <a:lnSpc>
                <a:spcPts val="11621"/>
              </a:lnSpc>
            </a:pPr>
            <a:r>
              <a:rPr lang="en-US" sz="8301">
                <a:solidFill>
                  <a:srgbClr val="F05335"/>
                </a:solidFill>
                <a:latin typeface="Oswald Bold"/>
              </a:rPr>
              <a:t>02</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7655666"/>
            <a:ext cx="764088" cy="668577"/>
          </a:xfrm>
          <a:prstGeom prst="rect">
            <a:avLst/>
          </a:prstGeom>
        </p:spPr>
      </p:pic>
      <p:sp>
        <p:nvSpPr>
          <p:cNvPr id="12" name="TextBox 12"/>
          <p:cNvSpPr txBox="1"/>
          <p:nvPr/>
        </p:nvSpPr>
        <p:spPr>
          <a:xfrm>
            <a:off x="1986375" y="7175557"/>
            <a:ext cx="2103228" cy="1417892"/>
          </a:xfrm>
          <a:prstGeom prst="rect">
            <a:avLst/>
          </a:prstGeom>
        </p:spPr>
        <p:txBody>
          <a:bodyPr lIns="0" tIns="0" rIns="0" bIns="0" rtlCol="0" anchor="t">
            <a:spAutoFit/>
          </a:bodyPr>
          <a:lstStyle/>
          <a:p>
            <a:pPr>
              <a:lnSpc>
                <a:spcPts val="11621"/>
              </a:lnSpc>
            </a:pPr>
            <a:r>
              <a:rPr lang="en-US" sz="8301">
                <a:solidFill>
                  <a:srgbClr val="F05335"/>
                </a:solidFill>
                <a:latin typeface="Oswald Bold"/>
              </a:rPr>
              <a:t>03</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4623654"/>
            <a:ext cx="764088" cy="668577"/>
          </a:xfrm>
          <a:prstGeom prst="rect">
            <a:avLst/>
          </a:prstGeom>
        </p:spPr>
      </p:pic>
      <p:sp>
        <p:nvSpPr>
          <p:cNvPr id="14" name="TextBox 14"/>
          <p:cNvSpPr txBox="1"/>
          <p:nvPr/>
        </p:nvSpPr>
        <p:spPr>
          <a:xfrm>
            <a:off x="10101675" y="4143544"/>
            <a:ext cx="2103228" cy="1417892"/>
          </a:xfrm>
          <a:prstGeom prst="rect">
            <a:avLst/>
          </a:prstGeom>
        </p:spPr>
        <p:txBody>
          <a:bodyPr lIns="0" tIns="0" rIns="0" bIns="0" rtlCol="0" anchor="t">
            <a:spAutoFit/>
          </a:bodyPr>
          <a:lstStyle/>
          <a:p>
            <a:pPr>
              <a:lnSpc>
                <a:spcPts val="11621"/>
              </a:lnSpc>
            </a:pPr>
            <a:r>
              <a:rPr lang="en-US" sz="8301">
                <a:solidFill>
                  <a:srgbClr val="F05335"/>
                </a:solidFill>
                <a:latin typeface="Oswald Bold"/>
              </a:rPr>
              <a:t>04</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6126500"/>
            <a:ext cx="764088" cy="668577"/>
          </a:xfrm>
          <a:prstGeom prst="rect">
            <a:avLst/>
          </a:prstGeom>
        </p:spPr>
      </p:pic>
      <p:sp>
        <p:nvSpPr>
          <p:cNvPr id="16" name="TextBox 16"/>
          <p:cNvSpPr txBox="1"/>
          <p:nvPr/>
        </p:nvSpPr>
        <p:spPr>
          <a:xfrm>
            <a:off x="10101675" y="5646390"/>
            <a:ext cx="2103228" cy="1417892"/>
          </a:xfrm>
          <a:prstGeom prst="rect">
            <a:avLst/>
          </a:prstGeom>
        </p:spPr>
        <p:txBody>
          <a:bodyPr lIns="0" tIns="0" rIns="0" bIns="0" rtlCol="0" anchor="t">
            <a:spAutoFit/>
          </a:bodyPr>
          <a:lstStyle/>
          <a:p>
            <a:pPr>
              <a:lnSpc>
                <a:spcPts val="11621"/>
              </a:lnSpc>
            </a:pPr>
            <a:r>
              <a:rPr lang="en-US" sz="8301">
                <a:solidFill>
                  <a:srgbClr val="F05335"/>
                </a:solidFill>
                <a:latin typeface="Oswald Bold"/>
              </a:rPr>
              <a:t>05</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41745" y="8999646"/>
            <a:ext cx="2463369" cy="258654"/>
          </a:xfrm>
          <a:prstGeom prst="rect">
            <a:avLst/>
          </a:prstGeom>
        </p:spPr>
      </p:pic>
      <p:sp>
        <p:nvSpPr>
          <p:cNvPr id="18" name="TextBox 18"/>
          <p:cNvSpPr txBox="1"/>
          <p:nvPr/>
        </p:nvSpPr>
        <p:spPr>
          <a:xfrm>
            <a:off x="1032702" y="1501407"/>
            <a:ext cx="6395547" cy="1224569"/>
          </a:xfrm>
          <a:prstGeom prst="rect">
            <a:avLst/>
          </a:prstGeom>
        </p:spPr>
        <p:txBody>
          <a:bodyPr lIns="0" tIns="0" rIns="0" bIns="0" rtlCol="0" anchor="t">
            <a:spAutoFit/>
          </a:bodyPr>
          <a:lstStyle/>
          <a:p>
            <a:pPr>
              <a:lnSpc>
                <a:spcPts val="9212"/>
              </a:lnSpc>
            </a:pPr>
            <a:r>
              <a:rPr lang="en-US" sz="9212">
                <a:solidFill>
                  <a:srgbClr val="000000"/>
                </a:solidFill>
                <a:latin typeface="Open Sauce Bold"/>
              </a:rPr>
              <a:t>Funding</a:t>
            </a:r>
          </a:p>
        </p:txBody>
      </p:sp>
      <p:sp>
        <p:nvSpPr>
          <p:cNvPr id="19" name="TextBox 19"/>
          <p:cNvSpPr txBox="1"/>
          <p:nvPr/>
        </p:nvSpPr>
        <p:spPr>
          <a:xfrm>
            <a:off x="3407434" y="6187258"/>
            <a:ext cx="4250238" cy="547062"/>
          </a:xfrm>
          <a:prstGeom prst="rect">
            <a:avLst/>
          </a:prstGeom>
        </p:spPr>
        <p:txBody>
          <a:bodyPr lIns="0" tIns="0" rIns="0" bIns="0" rtlCol="0" anchor="t">
            <a:spAutoFit/>
          </a:bodyPr>
          <a:lstStyle/>
          <a:p>
            <a:pPr>
              <a:lnSpc>
                <a:spcPts val="4211"/>
              </a:lnSpc>
            </a:pPr>
            <a:r>
              <a:rPr lang="en-US" sz="3599">
                <a:solidFill>
                  <a:srgbClr val="000000"/>
                </a:solidFill>
                <a:latin typeface="Open Sauce Bold"/>
              </a:rPr>
              <a:t>Personal Budget</a:t>
            </a:r>
          </a:p>
        </p:txBody>
      </p:sp>
      <p:sp>
        <p:nvSpPr>
          <p:cNvPr id="20" name="TextBox 20"/>
          <p:cNvSpPr txBox="1"/>
          <p:nvPr/>
        </p:nvSpPr>
        <p:spPr>
          <a:xfrm>
            <a:off x="3407434" y="7716424"/>
            <a:ext cx="4250238" cy="547062"/>
          </a:xfrm>
          <a:prstGeom prst="rect">
            <a:avLst/>
          </a:prstGeom>
        </p:spPr>
        <p:txBody>
          <a:bodyPr lIns="0" tIns="0" rIns="0" bIns="0" rtlCol="0" anchor="t">
            <a:spAutoFit/>
          </a:bodyPr>
          <a:lstStyle/>
          <a:p>
            <a:pPr>
              <a:lnSpc>
                <a:spcPts val="4211"/>
              </a:lnSpc>
            </a:pPr>
            <a:r>
              <a:rPr lang="en-US" sz="3599">
                <a:solidFill>
                  <a:srgbClr val="000000"/>
                </a:solidFill>
                <a:latin typeface="Open Sauce Bold"/>
              </a:rPr>
              <a:t>Direct Payment</a:t>
            </a:r>
          </a:p>
        </p:txBody>
      </p:sp>
      <p:sp>
        <p:nvSpPr>
          <p:cNvPr id="21" name="TextBox 21"/>
          <p:cNvSpPr txBox="1"/>
          <p:nvPr/>
        </p:nvSpPr>
        <p:spPr>
          <a:xfrm>
            <a:off x="11723193" y="4720697"/>
            <a:ext cx="4250238" cy="547062"/>
          </a:xfrm>
          <a:prstGeom prst="rect">
            <a:avLst/>
          </a:prstGeom>
        </p:spPr>
        <p:txBody>
          <a:bodyPr lIns="0" tIns="0" rIns="0" bIns="0" rtlCol="0" anchor="t">
            <a:spAutoFit/>
          </a:bodyPr>
          <a:lstStyle/>
          <a:p>
            <a:pPr>
              <a:lnSpc>
                <a:spcPts val="4211"/>
              </a:lnSpc>
            </a:pPr>
            <a:r>
              <a:rPr lang="en-US" sz="3599">
                <a:solidFill>
                  <a:srgbClr val="000000"/>
                </a:solidFill>
                <a:latin typeface="Open Sauce Bold"/>
              </a:rPr>
              <a:t>Self Funding</a:t>
            </a:r>
          </a:p>
        </p:txBody>
      </p:sp>
      <p:sp>
        <p:nvSpPr>
          <p:cNvPr id="22" name="TextBox 22"/>
          <p:cNvSpPr txBox="1"/>
          <p:nvPr/>
        </p:nvSpPr>
        <p:spPr>
          <a:xfrm>
            <a:off x="11723193" y="6162786"/>
            <a:ext cx="5024151" cy="547062"/>
          </a:xfrm>
          <a:prstGeom prst="rect">
            <a:avLst/>
          </a:prstGeom>
        </p:spPr>
        <p:txBody>
          <a:bodyPr lIns="0" tIns="0" rIns="0" bIns="0" rtlCol="0" anchor="t">
            <a:spAutoFit/>
          </a:bodyPr>
          <a:lstStyle/>
          <a:p>
            <a:pPr>
              <a:lnSpc>
                <a:spcPts val="4211"/>
              </a:lnSpc>
            </a:pPr>
            <a:r>
              <a:rPr lang="en-US" sz="3599">
                <a:solidFill>
                  <a:srgbClr val="000000"/>
                </a:solidFill>
                <a:latin typeface="Open Sauce Bold"/>
              </a:rPr>
              <a:t>Deferred Payments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376619"/>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grpSp>
        <p:nvGrpSpPr>
          <p:cNvPr id="5" name="Group 5"/>
          <p:cNvGrpSpPr/>
          <p:nvPr/>
        </p:nvGrpSpPr>
        <p:grpSpPr>
          <a:xfrm>
            <a:off x="2054347" y="2542631"/>
            <a:ext cx="6006683" cy="3086100"/>
            <a:chOff x="0" y="0"/>
            <a:chExt cx="1582007" cy="812800"/>
          </a:xfrm>
        </p:grpSpPr>
        <p:sp>
          <p:nvSpPr>
            <p:cNvPr id="6" name="Freeform 6"/>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p:nvPr/>
        </p:nvGrpSpPr>
        <p:grpSpPr>
          <a:xfrm>
            <a:off x="1735157" y="2227310"/>
            <a:ext cx="883875" cy="88387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749189" y="2513604"/>
            <a:ext cx="6006683" cy="3086100"/>
            <a:chOff x="0" y="0"/>
            <a:chExt cx="1582007" cy="812800"/>
          </a:xfrm>
        </p:grpSpPr>
        <p:sp>
          <p:nvSpPr>
            <p:cNvPr id="12" name="Freeform 12"/>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14" name="Group 14"/>
          <p:cNvGrpSpPr/>
          <p:nvPr/>
        </p:nvGrpSpPr>
        <p:grpSpPr>
          <a:xfrm>
            <a:off x="10226971" y="2227310"/>
            <a:ext cx="883875" cy="88387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2036955" y="6172200"/>
            <a:ext cx="6006683" cy="3086100"/>
            <a:chOff x="0" y="0"/>
            <a:chExt cx="1582007" cy="812800"/>
          </a:xfrm>
        </p:grpSpPr>
        <p:sp>
          <p:nvSpPr>
            <p:cNvPr id="18" name="Freeform 18"/>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0" name="Group 20"/>
          <p:cNvGrpSpPr/>
          <p:nvPr/>
        </p:nvGrpSpPr>
        <p:grpSpPr>
          <a:xfrm>
            <a:off x="1735157" y="5885906"/>
            <a:ext cx="883875" cy="8838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727426" y="6232630"/>
            <a:ext cx="6006683" cy="3086100"/>
            <a:chOff x="0" y="0"/>
            <a:chExt cx="1582007" cy="812800"/>
          </a:xfrm>
        </p:grpSpPr>
        <p:sp>
          <p:nvSpPr>
            <p:cNvPr id="24" name="Freeform 24"/>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6" name="Group 26"/>
          <p:cNvGrpSpPr/>
          <p:nvPr/>
        </p:nvGrpSpPr>
        <p:grpSpPr>
          <a:xfrm>
            <a:off x="10226971" y="5885906"/>
            <a:ext cx="883875" cy="8838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9" name="AutoShape 29"/>
          <p:cNvSpPr/>
          <p:nvPr/>
        </p:nvSpPr>
        <p:spPr>
          <a:xfrm>
            <a:off x="8043638" y="4108388"/>
            <a:ext cx="2705551" cy="0"/>
          </a:xfrm>
          <a:prstGeom prst="line">
            <a:avLst/>
          </a:prstGeom>
          <a:ln w="47625" cap="flat">
            <a:solidFill>
              <a:srgbClr val="F05335"/>
            </a:solidFill>
            <a:prstDash val="solid"/>
            <a:headEnd type="none" w="sm" len="sm"/>
            <a:tailEnd type="none" w="sm" len="sm"/>
          </a:ln>
        </p:spPr>
      </p:sp>
      <p:sp>
        <p:nvSpPr>
          <p:cNvPr id="30" name="AutoShape 30"/>
          <p:cNvSpPr/>
          <p:nvPr/>
        </p:nvSpPr>
        <p:spPr>
          <a:xfrm>
            <a:off x="8043638" y="7766984"/>
            <a:ext cx="2705551" cy="0"/>
          </a:xfrm>
          <a:prstGeom prst="line">
            <a:avLst/>
          </a:prstGeom>
          <a:ln w="47625" cap="flat">
            <a:solidFill>
              <a:srgbClr val="F05335"/>
            </a:solidFill>
            <a:prstDash val="solid"/>
            <a:headEnd type="none" w="sm" len="sm"/>
            <a:tailEnd type="none" w="sm" len="sm"/>
          </a:ln>
        </p:spPr>
      </p:sp>
      <p:sp>
        <p:nvSpPr>
          <p:cNvPr id="31" name="AutoShape 31"/>
          <p:cNvSpPr/>
          <p:nvPr/>
        </p:nvSpPr>
        <p:spPr>
          <a:xfrm rot="-5400000">
            <a:off x="7592088" y="5945267"/>
            <a:ext cx="3608651" cy="0"/>
          </a:xfrm>
          <a:prstGeom prst="line">
            <a:avLst/>
          </a:prstGeom>
          <a:ln w="47625" cap="flat">
            <a:solidFill>
              <a:srgbClr val="F05335"/>
            </a:solidFill>
            <a:prstDash val="solid"/>
            <a:headEnd type="none" w="sm" len="sm"/>
            <a:tailEnd type="none" w="sm" len="sm"/>
          </a:ln>
        </p:spPr>
      </p:sp>
      <p:pic>
        <p:nvPicPr>
          <p:cNvPr id="32" name="Picture 3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71706" y="3397605"/>
            <a:ext cx="1789157" cy="1421566"/>
          </a:xfrm>
          <a:prstGeom prst="rect">
            <a:avLst/>
          </a:prstGeom>
        </p:spPr>
      </p:pic>
      <p:pic>
        <p:nvPicPr>
          <p:cNvPr id="33" name="Picture 3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3807" y="7042586"/>
            <a:ext cx="1766825" cy="1448796"/>
          </a:xfrm>
          <a:prstGeom prst="rect">
            <a:avLst/>
          </a:prstGeom>
        </p:spPr>
      </p:pic>
      <p:pic>
        <p:nvPicPr>
          <p:cNvPr id="34"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397110" y="3191996"/>
            <a:ext cx="1293553" cy="1884959"/>
          </a:xfrm>
          <a:prstGeom prst="rect">
            <a:avLst/>
          </a:prstGeom>
        </p:spPr>
      </p:pic>
      <p:pic>
        <p:nvPicPr>
          <p:cNvPr id="35"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35366" y="7333865"/>
            <a:ext cx="2036091" cy="954418"/>
          </a:xfrm>
          <a:prstGeom prst="rect">
            <a:avLst/>
          </a:prstGeom>
        </p:spPr>
      </p:pic>
      <p:sp>
        <p:nvSpPr>
          <p:cNvPr id="36" name="TextBox 36"/>
          <p:cNvSpPr txBox="1"/>
          <p:nvPr/>
        </p:nvSpPr>
        <p:spPr>
          <a:xfrm>
            <a:off x="2441614" y="1095812"/>
            <a:ext cx="13404773" cy="712398"/>
          </a:xfrm>
          <a:prstGeom prst="rect">
            <a:avLst/>
          </a:prstGeom>
        </p:spPr>
        <p:txBody>
          <a:bodyPr lIns="0" tIns="0" rIns="0" bIns="0" rtlCol="0" anchor="t">
            <a:spAutoFit/>
          </a:bodyPr>
          <a:lstStyle/>
          <a:p>
            <a:pPr algn="ctr">
              <a:lnSpc>
                <a:spcPts val="5880"/>
              </a:lnSpc>
              <a:spcBef>
                <a:spcPct val="0"/>
              </a:spcBef>
            </a:pPr>
            <a:r>
              <a:rPr lang="en-US" sz="4200" spc="134">
                <a:solidFill>
                  <a:srgbClr val="000000"/>
                </a:solidFill>
                <a:latin typeface="Gordita Bold"/>
              </a:rPr>
              <a:t>LOCAL AUTHORITY CANNOT CHARGE FOR:</a:t>
            </a:r>
          </a:p>
        </p:txBody>
      </p:sp>
      <p:sp>
        <p:nvSpPr>
          <p:cNvPr id="37" name="TextBox 37"/>
          <p:cNvSpPr txBox="1"/>
          <p:nvPr/>
        </p:nvSpPr>
        <p:spPr>
          <a:xfrm>
            <a:off x="4753035" y="3013121"/>
            <a:ext cx="3128678" cy="2123858"/>
          </a:xfrm>
          <a:prstGeom prst="rect">
            <a:avLst/>
          </a:prstGeom>
        </p:spPr>
        <p:txBody>
          <a:bodyPr lIns="0" tIns="0" rIns="0" bIns="0" rtlCol="0" anchor="t">
            <a:spAutoFit/>
          </a:bodyPr>
          <a:lstStyle/>
          <a:p>
            <a:pPr>
              <a:lnSpc>
                <a:spcPts val="4200"/>
              </a:lnSpc>
            </a:pPr>
            <a:r>
              <a:rPr lang="en-US" sz="3000" spc="96">
                <a:solidFill>
                  <a:srgbClr val="000000"/>
                </a:solidFill>
                <a:latin typeface="Open Sauce"/>
              </a:rPr>
              <a:t>After-care provided under Mental Health Act s117</a:t>
            </a:r>
          </a:p>
        </p:txBody>
      </p:sp>
      <p:sp>
        <p:nvSpPr>
          <p:cNvPr id="38" name="TextBox 38"/>
          <p:cNvSpPr txBox="1"/>
          <p:nvPr/>
        </p:nvSpPr>
        <p:spPr>
          <a:xfrm>
            <a:off x="13217259" y="2723741"/>
            <a:ext cx="3055591" cy="2657204"/>
          </a:xfrm>
          <a:prstGeom prst="rect">
            <a:avLst/>
          </a:prstGeom>
        </p:spPr>
        <p:txBody>
          <a:bodyPr lIns="0" tIns="0" rIns="0" bIns="0" rtlCol="0" anchor="t">
            <a:spAutoFit/>
          </a:bodyPr>
          <a:lstStyle/>
          <a:p>
            <a:pPr>
              <a:lnSpc>
                <a:spcPts val="4200"/>
              </a:lnSpc>
            </a:pPr>
            <a:r>
              <a:rPr lang="en-US" sz="3000" spc="96">
                <a:solidFill>
                  <a:srgbClr val="000000"/>
                </a:solidFill>
                <a:latin typeface="Open Sauce"/>
              </a:rPr>
              <a:t>Immediate care services aimed at freeing up acute hospital beds</a:t>
            </a:r>
          </a:p>
        </p:txBody>
      </p:sp>
      <p:sp>
        <p:nvSpPr>
          <p:cNvPr id="39" name="TextBox 39"/>
          <p:cNvSpPr txBox="1"/>
          <p:nvPr/>
        </p:nvSpPr>
        <p:spPr>
          <a:xfrm>
            <a:off x="1782482"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01</a:t>
            </a:r>
          </a:p>
        </p:txBody>
      </p:sp>
      <p:sp>
        <p:nvSpPr>
          <p:cNvPr id="40" name="TextBox 40"/>
          <p:cNvSpPr txBox="1"/>
          <p:nvPr/>
        </p:nvSpPr>
        <p:spPr>
          <a:xfrm>
            <a:off x="10274296"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02</a:t>
            </a:r>
          </a:p>
        </p:txBody>
      </p:sp>
      <p:sp>
        <p:nvSpPr>
          <p:cNvPr id="41" name="TextBox 41"/>
          <p:cNvSpPr txBox="1"/>
          <p:nvPr/>
        </p:nvSpPr>
        <p:spPr>
          <a:xfrm>
            <a:off x="1782482"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03</a:t>
            </a:r>
          </a:p>
        </p:txBody>
      </p:sp>
      <p:sp>
        <p:nvSpPr>
          <p:cNvPr id="42" name="TextBox 42"/>
          <p:cNvSpPr txBox="1"/>
          <p:nvPr/>
        </p:nvSpPr>
        <p:spPr>
          <a:xfrm>
            <a:off x="10274296"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04</a:t>
            </a:r>
          </a:p>
        </p:txBody>
      </p:sp>
      <p:sp>
        <p:nvSpPr>
          <p:cNvPr id="43" name="TextBox 43"/>
          <p:cNvSpPr txBox="1"/>
          <p:nvPr/>
        </p:nvSpPr>
        <p:spPr>
          <a:xfrm>
            <a:off x="4930053" y="6345537"/>
            <a:ext cx="2827835" cy="2785745"/>
          </a:xfrm>
          <a:prstGeom prst="rect">
            <a:avLst/>
          </a:prstGeom>
        </p:spPr>
        <p:txBody>
          <a:bodyPr lIns="0" tIns="0" rIns="0" bIns="0" rtlCol="0" anchor="t">
            <a:spAutoFit/>
          </a:bodyPr>
          <a:lstStyle/>
          <a:p>
            <a:pPr>
              <a:lnSpc>
                <a:spcPts val="4480"/>
              </a:lnSpc>
            </a:pPr>
            <a:r>
              <a:rPr lang="en-US" sz="3200" spc="102">
                <a:solidFill>
                  <a:srgbClr val="000000"/>
                </a:solidFill>
                <a:latin typeface="Open Sauce"/>
              </a:rPr>
              <a:t>Community equipment up to £1,000</a:t>
            </a:r>
          </a:p>
          <a:p>
            <a:pPr>
              <a:lnSpc>
                <a:spcPts val="4480"/>
              </a:lnSpc>
            </a:pPr>
            <a:r>
              <a:rPr lang="en-US" sz="3200" spc="102">
                <a:solidFill>
                  <a:srgbClr val="000000"/>
                </a:solidFill>
                <a:latin typeface="Open Sauce"/>
              </a:rPr>
              <a:t>e.g. mobility aids</a:t>
            </a:r>
          </a:p>
        </p:txBody>
      </p:sp>
      <p:sp>
        <p:nvSpPr>
          <p:cNvPr id="44" name="TextBox 44"/>
          <p:cNvSpPr txBox="1"/>
          <p:nvPr/>
        </p:nvSpPr>
        <p:spPr>
          <a:xfrm>
            <a:off x="13471507" y="6671718"/>
            <a:ext cx="3135422" cy="2123858"/>
          </a:xfrm>
          <a:prstGeom prst="rect">
            <a:avLst/>
          </a:prstGeom>
        </p:spPr>
        <p:txBody>
          <a:bodyPr lIns="0" tIns="0" rIns="0" bIns="0" rtlCol="0" anchor="t">
            <a:spAutoFit/>
          </a:bodyPr>
          <a:lstStyle/>
          <a:p>
            <a:pPr>
              <a:lnSpc>
                <a:spcPts val="4200"/>
              </a:lnSpc>
            </a:pPr>
            <a:r>
              <a:rPr lang="en-US" sz="3000" spc="96">
                <a:solidFill>
                  <a:srgbClr val="000000"/>
                </a:solidFill>
                <a:latin typeface="Open Sauce"/>
              </a:rPr>
              <a:t>Any service which the NHS is under a duty to provide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376619"/>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sp>
        <p:nvSpPr>
          <p:cNvPr id="5" name="TextBox 5"/>
          <p:cNvSpPr txBox="1"/>
          <p:nvPr/>
        </p:nvSpPr>
        <p:spPr>
          <a:xfrm>
            <a:off x="5946226" y="4616931"/>
            <a:ext cx="6395547" cy="1224587"/>
          </a:xfrm>
          <a:prstGeom prst="rect">
            <a:avLst/>
          </a:prstGeom>
        </p:spPr>
        <p:txBody>
          <a:bodyPr lIns="0" tIns="0" rIns="0" bIns="0" rtlCol="0" anchor="t">
            <a:spAutoFit/>
          </a:bodyPr>
          <a:lstStyle/>
          <a:p>
            <a:pPr algn="ctr">
              <a:lnSpc>
                <a:spcPts val="9212"/>
              </a:lnSpc>
            </a:pPr>
            <a:r>
              <a:rPr lang="en-US" sz="9212">
                <a:solidFill>
                  <a:srgbClr val="000000"/>
                </a:solidFill>
                <a:latin typeface="Open Sauce Bold"/>
              </a:rPr>
              <a:t>Example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3291059" y="1171575"/>
            <a:ext cx="11705883" cy="966788"/>
          </a:xfrm>
          <a:prstGeom prst="rect">
            <a:avLst/>
          </a:prstGeom>
        </p:spPr>
        <p:txBody>
          <a:bodyPr lIns="0" tIns="0" rIns="0" bIns="0" rtlCol="0" anchor="t">
            <a:spAutoFit/>
          </a:bodyPr>
          <a:lstStyle/>
          <a:p>
            <a:pPr algn="ctr">
              <a:lnSpc>
                <a:spcPts val="7312"/>
              </a:lnSpc>
            </a:pPr>
            <a:r>
              <a:rPr lang="en-US" sz="7312">
                <a:solidFill>
                  <a:srgbClr val="000000"/>
                </a:solidFill>
                <a:latin typeface="Open Sauce Bold"/>
              </a:rPr>
              <a:t>Needing Support</a:t>
            </a:r>
          </a:p>
        </p:txBody>
      </p:sp>
      <p:sp>
        <p:nvSpPr>
          <p:cNvPr id="3" name="TextBox 3"/>
          <p:cNvSpPr txBox="1"/>
          <p:nvPr/>
        </p:nvSpPr>
        <p:spPr>
          <a:xfrm>
            <a:off x="772592" y="2607678"/>
            <a:ext cx="11864808" cy="6835140"/>
          </a:xfrm>
          <a:prstGeom prst="rect">
            <a:avLst/>
          </a:prstGeom>
        </p:spPr>
        <p:txBody>
          <a:bodyPr lIns="0" tIns="0" rIns="0" bIns="0" rtlCol="0" anchor="t">
            <a:spAutoFit/>
          </a:bodyPr>
          <a:lstStyle/>
          <a:p>
            <a:pPr algn="just">
              <a:lnSpc>
                <a:spcPts val="5460"/>
              </a:lnSpc>
            </a:pPr>
            <a:r>
              <a:rPr lang="en-US" sz="3900">
                <a:solidFill>
                  <a:srgbClr val="000000"/>
                </a:solidFill>
                <a:latin typeface="Canva Sans"/>
              </a:rPr>
              <a:t>Fred and Mary are 63 and 68 years old respectively and live together at home. She is employed part time as an accountant; he has dementia.</a:t>
            </a:r>
          </a:p>
          <a:p>
            <a:pPr algn="just">
              <a:lnSpc>
                <a:spcPts val="5460"/>
              </a:lnSpc>
            </a:pPr>
            <a:endParaRPr lang="en-US" sz="3900">
              <a:solidFill>
                <a:srgbClr val="000000"/>
              </a:solidFill>
              <a:latin typeface="Canva Sans"/>
            </a:endParaRPr>
          </a:p>
          <a:p>
            <a:pPr algn="just">
              <a:lnSpc>
                <a:spcPts val="5460"/>
              </a:lnSpc>
            </a:pPr>
            <a:r>
              <a:rPr lang="en-US" sz="3900">
                <a:solidFill>
                  <a:srgbClr val="000000"/>
                </a:solidFill>
                <a:latin typeface="Canva Sans"/>
              </a:rPr>
              <a:t>Usually Fred goes to a day service for 7 hours a day for the 3 days that his wife is at work. The rest of the time she looks after him apart from one weekend a month when he stays at a care home to give Mary some respite.</a:t>
            </a:r>
          </a:p>
        </p:txBody>
      </p:sp>
      <p:pic>
        <p:nvPicPr>
          <p:cNvPr id="4" name="Picture 4"/>
          <p:cNvPicPr>
            <a:picLocks noChangeAspect="1"/>
          </p:cNvPicPr>
          <p:nvPr/>
        </p:nvPicPr>
        <p:blipFill>
          <a:blip r:embed="rId2"/>
          <a:srcRect l="3319"/>
          <a:stretch>
            <a:fillRect/>
          </a:stretch>
        </p:blipFill>
        <p:spPr>
          <a:xfrm>
            <a:off x="13170755" y="4239756"/>
            <a:ext cx="4634342" cy="3647185"/>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8344" y="690195"/>
            <a:ext cx="1597218" cy="15914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295140" y="2996704"/>
            <a:ext cx="8992860" cy="5990309"/>
          </a:xfrm>
          <a:prstGeom prst="rect">
            <a:avLst/>
          </a:prstGeom>
        </p:spPr>
      </p:pic>
      <p:sp>
        <p:nvSpPr>
          <p:cNvPr id="3" name="TextBox 3"/>
          <p:cNvSpPr txBox="1"/>
          <p:nvPr/>
        </p:nvSpPr>
        <p:spPr>
          <a:xfrm>
            <a:off x="914400" y="734897"/>
            <a:ext cx="15240000" cy="1846659"/>
          </a:xfrm>
          <a:prstGeom prst="rect">
            <a:avLst/>
          </a:prstGeom>
        </p:spPr>
        <p:txBody>
          <a:bodyPr wrap="square" lIns="0" tIns="0" rIns="0" bIns="0" rtlCol="0" anchor="t">
            <a:spAutoFit/>
          </a:bodyPr>
          <a:lstStyle/>
          <a:p>
            <a:pPr>
              <a:lnSpc>
                <a:spcPts val="4818"/>
              </a:lnSpc>
            </a:pPr>
            <a:r>
              <a:rPr lang="en-US" sz="4000" dirty="0">
                <a:solidFill>
                  <a:srgbClr val="000000"/>
                </a:solidFill>
                <a:latin typeface="Open Sans Bold"/>
              </a:rPr>
              <a:t>Capacity Assessments- </a:t>
            </a:r>
          </a:p>
          <a:p>
            <a:pPr>
              <a:lnSpc>
                <a:spcPts val="4818"/>
              </a:lnSpc>
            </a:pPr>
            <a:r>
              <a:rPr lang="en-US" sz="4000" dirty="0">
                <a:solidFill>
                  <a:srgbClr val="000000"/>
                </a:solidFill>
                <a:latin typeface="Open Sans Bold"/>
              </a:rPr>
              <a:t>What is a formal capacity assessment and when is it done?</a:t>
            </a:r>
          </a:p>
          <a:p>
            <a:pPr algn="ctr">
              <a:lnSpc>
                <a:spcPts val="4818"/>
              </a:lnSpc>
            </a:pPr>
            <a:endParaRPr lang="en-US" sz="4000" dirty="0">
              <a:solidFill>
                <a:srgbClr val="000000"/>
              </a:solidFill>
              <a:latin typeface="Open Sans Bold"/>
            </a:endParaRPr>
          </a:p>
        </p:txBody>
      </p:sp>
      <p:sp>
        <p:nvSpPr>
          <p:cNvPr id="4" name="TextBox 4"/>
          <p:cNvSpPr txBox="1"/>
          <p:nvPr/>
        </p:nvSpPr>
        <p:spPr>
          <a:xfrm>
            <a:off x="472314" y="3238500"/>
            <a:ext cx="8671686" cy="4058485"/>
          </a:xfrm>
          <a:prstGeom prst="rect">
            <a:avLst/>
          </a:prstGeom>
        </p:spPr>
        <p:txBody>
          <a:bodyPr lIns="0" tIns="0" rIns="0" bIns="0" rtlCol="0" anchor="t">
            <a:spAutoFit/>
          </a:bodyPr>
          <a:lstStyle/>
          <a:p>
            <a:pPr marL="619013" lvl="1" indent="-309507">
              <a:lnSpc>
                <a:spcPts val="4013"/>
              </a:lnSpc>
              <a:buFont typeface="Arial"/>
              <a:buChar char="•"/>
            </a:pPr>
            <a:r>
              <a:rPr lang="en-US" sz="2867" dirty="0">
                <a:solidFill>
                  <a:srgbClr val="000000"/>
                </a:solidFill>
                <a:latin typeface="Open Sans"/>
              </a:rPr>
              <a:t>You may need to assess capacity where a person is unable to make a particular decision at a particular time because their mind is affected by illness or disability.</a:t>
            </a:r>
          </a:p>
          <a:p>
            <a:pPr>
              <a:lnSpc>
                <a:spcPts val="4013"/>
              </a:lnSpc>
            </a:pPr>
            <a:endParaRPr lang="en-US" sz="2867" dirty="0">
              <a:solidFill>
                <a:srgbClr val="000000"/>
              </a:solidFill>
              <a:latin typeface="Open Sans"/>
            </a:endParaRPr>
          </a:p>
          <a:p>
            <a:pPr marL="619013" lvl="1" indent="-309507">
              <a:lnSpc>
                <a:spcPts val="4013"/>
              </a:lnSpc>
              <a:buFont typeface="Arial"/>
              <a:buChar char="•"/>
            </a:pPr>
            <a:r>
              <a:rPr lang="en-US" sz="2867" dirty="0">
                <a:solidFill>
                  <a:srgbClr val="000000"/>
                </a:solidFill>
                <a:latin typeface="Open Sans Bold"/>
              </a:rPr>
              <a:t>Formal capacity assessments </a:t>
            </a:r>
            <a:r>
              <a:rPr lang="en-US" sz="2867" dirty="0">
                <a:solidFill>
                  <a:srgbClr val="000000"/>
                </a:solidFill>
                <a:latin typeface="Open Sans"/>
              </a:rPr>
              <a:t>are normally carried out by a qualified nurse, therapist, etc.</a:t>
            </a:r>
          </a:p>
          <a:p>
            <a:pPr algn="ctr">
              <a:lnSpc>
                <a:spcPts val="4293"/>
              </a:lnSpc>
            </a:pPr>
            <a:endParaRPr lang="en-US" sz="2867" dirty="0">
              <a:solidFill>
                <a:srgbClr val="000000"/>
              </a:solidFill>
              <a:latin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1199439" y="1687830"/>
            <a:ext cx="13239348" cy="6835140"/>
          </a:xfrm>
          <a:prstGeom prst="rect">
            <a:avLst/>
          </a:prstGeom>
        </p:spPr>
        <p:txBody>
          <a:bodyPr lIns="0" tIns="0" rIns="0" bIns="0" rtlCol="0" anchor="t">
            <a:spAutoFit/>
          </a:bodyPr>
          <a:lstStyle/>
          <a:p>
            <a:pPr>
              <a:lnSpc>
                <a:spcPts val="5460"/>
              </a:lnSpc>
            </a:pPr>
            <a:r>
              <a:rPr lang="en-US" sz="3900">
                <a:solidFill>
                  <a:srgbClr val="000000"/>
                </a:solidFill>
                <a:latin typeface="Canva Sans"/>
              </a:rPr>
              <a:t>During the pandemic she has been working from home. The day service closed and the care home would require Fred to isolate in the bedroom for 14 days if he stayed there so they did not use it. As a result, the caring demands on Mary have become significant and she does not know what to do.</a:t>
            </a:r>
          </a:p>
          <a:p>
            <a:pPr>
              <a:lnSpc>
                <a:spcPts val="5460"/>
              </a:lnSpc>
            </a:pPr>
            <a:endParaRPr lang="en-US" sz="3900">
              <a:solidFill>
                <a:srgbClr val="000000"/>
              </a:solidFill>
              <a:latin typeface="Canva Sans"/>
            </a:endParaRPr>
          </a:p>
          <a:p>
            <a:pPr>
              <a:lnSpc>
                <a:spcPts val="5460"/>
              </a:lnSpc>
            </a:pPr>
            <a:r>
              <a:rPr lang="en-US" sz="3900">
                <a:solidFill>
                  <a:srgbClr val="000000"/>
                </a:solidFill>
                <a:latin typeface="Canva Sans"/>
              </a:rPr>
              <a:t>She decides to phone the local authority to ask about a carer's assessment. Over the next 4 weeks, a social care support officer assesses the couple's needs.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95053" y="3852833"/>
            <a:ext cx="2820508" cy="29718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8344" y="690195"/>
            <a:ext cx="1597218" cy="159140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496460"/>
            <a:ext cx="494183" cy="455884"/>
          </a:xfrm>
          <a:prstGeom prst="rect">
            <a:avLst/>
          </a:prstGeom>
        </p:spPr>
      </p:pic>
      <p:sp>
        <p:nvSpPr>
          <p:cNvPr id="3" name="TextBox 3"/>
          <p:cNvSpPr txBox="1"/>
          <p:nvPr/>
        </p:nvSpPr>
        <p:spPr>
          <a:xfrm>
            <a:off x="1028700" y="885825"/>
            <a:ext cx="11664009" cy="926211"/>
          </a:xfrm>
          <a:prstGeom prst="rect">
            <a:avLst/>
          </a:prstGeom>
        </p:spPr>
        <p:txBody>
          <a:bodyPr lIns="0" tIns="0" rIns="0" bIns="0" rtlCol="0" anchor="t">
            <a:spAutoFit/>
          </a:bodyPr>
          <a:lstStyle/>
          <a:p>
            <a:pPr>
              <a:lnSpc>
                <a:spcPts val="7223"/>
              </a:lnSpc>
            </a:pPr>
            <a:r>
              <a:rPr lang="en-US" sz="5159">
                <a:solidFill>
                  <a:srgbClr val="97503D"/>
                </a:solidFill>
                <a:latin typeface="Poppins Medium"/>
              </a:rPr>
              <a:t>In relation to Mary</a:t>
            </a:r>
          </a:p>
        </p:txBody>
      </p:sp>
      <p:sp>
        <p:nvSpPr>
          <p:cNvPr id="4" name="TextBox 4"/>
          <p:cNvSpPr txBox="1"/>
          <p:nvPr/>
        </p:nvSpPr>
        <p:spPr>
          <a:xfrm>
            <a:off x="1886454" y="2394179"/>
            <a:ext cx="10003314" cy="558165"/>
          </a:xfrm>
          <a:prstGeom prst="rect">
            <a:avLst/>
          </a:prstGeom>
        </p:spPr>
        <p:txBody>
          <a:bodyPr lIns="0" tIns="0" rIns="0" bIns="0" rtlCol="0" anchor="t">
            <a:spAutoFit/>
          </a:bodyPr>
          <a:lstStyle/>
          <a:p>
            <a:pPr>
              <a:lnSpc>
                <a:spcPts val="4409"/>
              </a:lnSpc>
            </a:pPr>
            <a:r>
              <a:rPr lang="en-US" sz="3149">
                <a:solidFill>
                  <a:srgbClr val="97503D"/>
                </a:solidFill>
                <a:latin typeface="Poppins"/>
              </a:rPr>
              <a:t>Assessed needs</a:t>
            </a:r>
          </a:p>
        </p:txBody>
      </p:sp>
      <p:sp>
        <p:nvSpPr>
          <p:cNvPr id="5" name="TextBox 5"/>
          <p:cNvSpPr txBox="1"/>
          <p:nvPr/>
        </p:nvSpPr>
        <p:spPr>
          <a:xfrm>
            <a:off x="1886454" y="3152004"/>
            <a:ext cx="13132957" cy="2934335"/>
          </a:xfrm>
          <a:prstGeom prst="rect">
            <a:avLst/>
          </a:prstGeom>
        </p:spPr>
        <p:txBody>
          <a:bodyPr lIns="0" tIns="0" rIns="0" bIns="0" rtlCol="0" anchor="t">
            <a:spAutoFit/>
          </a:bodyPr>
          <a:lstStyle/>
          <a:p>
            <a:pPr>
              <a:lnSpc>
                <a:spcPts val="4689"/>
              </a:lnSpc>
            </a:pPr>
            <a:r>
              <a:rPr lang="en-US" sz="3349">
                <a:solidFill>
                  <a:srgbClr val="301615"/>
                </a:solidFill>
                <a:latin typeface="Canva Sans"/>
              </a:rPr>
              <a:t>Without support, </a:t>
            </a:r>
          </a:p>
          <a:p>
            <a:pPr marL="723262" lvl="1" indent="-361631">
              <a:lnSpc>
                <a:spcPts val="4689"/>
              </a:lnSpc>
              <a:buFont typeface="Arial"/>
              <a:buChar char="•"/>
            </a:pPr>
            <a:r>
              <a:rPr lang="en-US" sz="3349">
                <a:solidFill>
                  <a:srgbClr val="301615"/>
                </a:solidFill>
                <a:latin typeface="Canva Sans"/>
              </a:rPr>
              <a:t>Her employment is at risk</a:t>
            </a:r>
          </a:p>
          <a:p>
            <a:pPr marL="723262" lvl="1" indent="-361631">
              <a:lnSpc>
                <a:spcPts val="4689"/>
              </a:lnSpc>
              <a:buFont typeface="Arial"/>
              <a:buChar char="•"/>
            </a:pPr>
            <a:r>
              <a:rPr lang="en-US" sz="3349">
                <a:solidFill>
                  <a:srgbClr val="301615"/>
                </a:solidFill>
                <a:latin typeface="Canva Sans"/>
              </a:rPr>
              <a:t>She is not sleeping well which may require medication</a:t>
            </a:r>
          </a:p>
          <a:p>
            <a:pPr marL="723262" lvl="1" indent="-361631">
              <a:lnSpc>
                <a:spcPts val="4689"/>
              </a:lnSpc>
              <a:buFont typeface="Arial"/>
              <a:buChar char="•"/>
            </a:pPr>
            <a:r>
              <a:rPr lang="en-US" sz="3349">
                <a:solidFill>
                  <a:srgbClr val="301615"/>
                </a:solidFill>
                <a:latin typeface="Canva Sans"/>
              </a:rPr>
              <a:t>The relationship between them them is becoming fraught</a:t>
            </a:r>
          </a:p>
          <a:p>
            <a:pPr marL="723262" lvl="1" indent="-361631">
              <a:lnSpc>
                <a:spcPts val="4689"/>
              </a:lnSpc>
              <a:buFont typeface="Arial"/>
              <a:buChar char="•"/>
            </a:pPr>
            <a:r>
              <a:rPr lang="en-US" sz="3349">
                <a:solidFill>
                  <a:srgbClr val="301615"/>
                </a:solidFill>
                <a:latin typeface="Canva Sans"/>
              </a:rPr>
              <a:t>She feels exhausted all the time...</a:t>
            </a:r>
          </a:p>
        </p:txBody>
      </p:sp>
      <p:sp>
        <p:nvSpPr>
          <p:cNvPr id="6" name="TextBox 6"/>
          <p:cNvSpPr txBox="1"/>
          <p:nvPr/>
        </p:nvSpPr>
        <p:spPr>
          <a:xfrm>
            <a:off x="1886454" y="6429240"/>
            <a:ext cx="10003314" cy="558165"/>
          </a:xfrm>
          <a:prstGeom prst="rect">
            <a:avLst/>
          </a:prstGeom>
        </p:spPr>
        <p:txBody>
          <a:bodyPr lIns="0" tIns="0" rIns="0" bIns="0" rtlCol="0" anchor="t">
            <a:spAutoFit/>
          </a:bodyPr>
          <a:lstStyle/>
          <a:p>
            <a:pPr>
              <a:lnSpc>
                <a:spcPts val="4409"/>
              </a:lnSpc>
            </a:pPr>
            <a:r>
              <a:rPr lang="en-US" sz="3149">
                <a:solidFill>
                  <a:srgbClr val="97503D"/>
                </a:solidFill>
                <a:latin typeface="Poppins"/>
              </a:rPr>
              <a:t>Eligible Needs</a:t>
            </a:r>
          </a:p>
        </p:txBody>
      </p:sp>
      <p:sp>
        <p:nvSpPr>
          <p:cNvPr id="7" name="TextBox 7"/>
          <p:cNvSpPr txBox="1"/>
          <p:nvPr/>
        </p:nvSpPr>
        <p:spPr>
          <a:xfrm>
            <a:off x="1886454" y="7187065"/>
            <a:ext cx="15032424" cy="2343785"/>
          </a:xfrm>
          <a:prstGeom prst="rect">
            <a:avLst/>
          </a:prstGeom>
        </p:spPr>
        <p:txBody>
          <a:bodyPr lIns="0" tIns="0" rIns="0" bIns="0" rtlCol="0" anchor="t">
            <a:spAutoFit/>
          </a:bodyPr>
          <a:lstStyle/>
          <a:p>
            <a:pPr marL="723266" lvl="1" indent="-361633">
              <a:lnSpc>
                <a:spcPts val="4690"/>
              </a:lnSpc>
              <a:buFont typeface="Arial"/>
              <a:buChar char="•"/>
            </a:pPr>
            <a:r>
              <a:rPr lang="en-US" sz="3350">
                <a:solidFill>
                  <a:srgbClr val="301615"/>
                </a:solidFill>
                <a:latin typeface="Canva Sans"/>
              </a:rPr>
              <a:t>Clear risk of physical/mental deterioration</a:t>
            </a:r>
          </a:p>
          <a:p>
            <a:pPr marL="723266" lvl="1" indent="-361633">
              <a:lnSpc>
                <a:spcPts val="4690"/>
              </a:lnSpc>
              <a:buFont typeface="Arial"/>
              <a:buChar char="•"/>
            </a:pPr>
            <a:r>
              <a:rPr lang="en-US" sz="3350">
                <a:solidFill>
                  <a:srgbClr val="301615"/>
                </a:solidFill>
                <a:latin typeface="Canva Sans"/>
              </a:rPr>
              <a:t>Unable to provide care to Fred, maintain a habitable home environment, engage in work, engage in recreational activities. </a:t>
            </a:r>
          </a:p>
          <a:p>
            <a:pPr marL="723266" lvl="1" indent="-361633">
              <a:lnSpc>
                <a:spcPts val="4690"/>
              </a:lnSpc>
              <a:buFont typeface="Arial"/>
              <a:buChar char="•"/>
            </a:pPr>
            <a:r>
              <a:rPr lang="en-US" sz="3350">
                <a:solidFill>
                  <a:srgbClr val="301615"/>
                </a:solidFill>
                <a:latin typeface="Canva Sans"/>
              </a:rPr>
              <a:t>As a result, significant impact on her wellbeing</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6531521"/>
            <a:ext cx="494183" cy="45588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8344" y="690195"/>
            <a:ext cx="1597218" cy="159140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956080"/>
            <a:ext cx="494183" cy="455884"/>
          </a:xfrm>
          <a:prstGeom prst="rect">
            <a:avLst/>
          </a:prstGeom>
        </p:spPr>
      </p:pic>
      <p:sp>
        <p:nvSpPr>
          <p:cNvPr id="3" name="TextBox 3"/>
          <p:cNvSpPr txBox="1"/>
          <p:nvPr/>
        </p:nvSpPr>
        <p:spPr>
          <a:xfrm>
            <a:off x="1886454" y="853799"/>
            <a:ext cx="10003314" cy="558165"/>
          </a:xfrm>
          <a:prstGeom prst="rect">
            <a:avLst/>
          </a:prstGeom>
        </p:spPr>
        <p:txBody>
          <a:bodyPr lIns="0" tIns="0" rIns="0" bIns="0" rtlCol="0" anchor="t">
            <a:spAutoFit/>
          </a:bodyPr>
          <a:lstStyle/>
          <a:p>
            <a:pPr>
              <a:lnSpc>
                <a:spcPts val="4409"/>
              </a:lnSpc>
            </a:pPr>
            <a:r>
              <a:rPr lang="en-US" sz="3149">
                <a:solidFill>
                  <a:srgbClr val="97503D"/>
                </a:solidFill>
                <a:latin typeface="Poppins"/>
              </a:rPr>
              <a:t>Support Plan: He needs</a:t>
            </a:r>
          </a:p>
        </p:txBody>
      </p:sp>
      <p:sp>
        <p:nvSpPr>
          <p:cNvPr id="4" name="TextBox 4"/>
          <p:cNvSpPr txBox="1"/>
          <p:nvPr/>
        </p:nvSpPr>
        <p:spPr>
          <a:xfrm>
            <a:off x="1886454" y="1611624"/>
            <a:ext cx="14562893" cy="3524885"/>
          </a:xfrm>
          <a:prstGeom prst="rect">
            <a:avLst/>
          </a:prstGeom>
        </p:spPr>
        <p:txBody>
          <a:bodyPr lIns="0" tIns="0" rIns="0" bIns="0" rtlCol="0" anchor="t">
            <a:spAutoFit/>
          </a:bodyPr>
          <a:lstStyle/>
          <a:p>
            <a:pPr marL="723266" lvl="1" indent="-361633">
              <a:lnSpc>
                <a:spcPts val="4690"/>
              </a:lnSpc>
              <a:buFont typeface="Arial"/>
              <a:buChar char="•"/>
            </a:pPr>
            <a:r>
              <a:rPr lang="en-US" sz="3350" dirty="0">
                <a:solidFill>
                  <a:srgbClr val="301615"/>
                </a:solidFill>
                <a:latin typeface="Canva Sans"/>
              </a:rPr>
              <a:t>Someone to care for Fred for 4 hours a day so she can do her accountancy</a:t>
            </a:r>
          </a:p>
          <a:p>
            <a:pPr marL="723266" lvl="1" indent="-361633">
              <a:lnSpc>
                <a:spcPts val="4690"/>
              </a:lnSpc>
              <a:buFont typeface="Arial"/>
              <a:buChar char="•"/>
            </a:pPr>
            <a:r>
              <a:rPr lang="en-US" sz="3350" dirty="0">
                <a:solidFill>
                  <a:srgbClr val="301615"/>
                </a:solidFill>
                <a:latin typeface="Canva Sans"/>
              </a:rPr>
              <a:t>Someone to care for Fred for an extra 3 hours, twice per week so she can take part in leisure activities</a:t>
            </a:r>
          </a:p>
          <a:p>
            <a:pPr marL="723266" lvl="1" indent="-361633">
              <a:lnSpc>
                <a:spcPts val="4690"/>
              </a:lnSpc>
              <a:buFont typeface="Arial"/>
              <a:buChar char="•"/>
            </a:pPr>
            <a:r>
              <a:rPr lang="en-US" sz="3350" dirty="0">
                <a:solidFill>
                  <a:srgbClr val="301615"/>
                </a:solidFill>
                <a:latin typeface="Canva Sans"/>
              </a:rPr>
              <a:t>Advice about requesting flexible working with her employer</a:t>
            </a:r>
          </a:p>
          <a:p>
            <a:pPr marL="723266" lvl="1" indent="-361633">
              <a:lnSpc>
                <a:spcPts val="4690"/>
              </a:lnSpc>
              <a:buFont typeface="Arial"/>
              <a:buChar char="•"/>
            </a:pPr>
            <a:r>
              <a:rPr lang="en-US" sz="3350" dirty="0">
                <a:solidFill>
                  <a:srgbClr val="301615"/>
                </a:solidFill>
                <a:latin typeface="Canva Sans"/>
              </a:rPr>
              <a:t>Support to use online food delivery services</a:t>
            </a:r>
          </a:p>
        </p:txBody>
      </p:sp>
      <p:sp>
        <p:nvSpPr>
          <p:cNvPr id="5" name="TextBox 5"/>
          <p:cNvSpPr txBox="1"/>
          <p:nvPr/>
        </p:nvSpPr>
        <p:spPr>
          <a:xfrm>
            <a:off x="1886454" y="5655316"/>
            <a:ext cx="10003314" cy="558165"/>
          </a:xfrm>
          <a:prstGeom prst="rect">
            <a:avLst/>
          </a:prstGeom>
        </p:spPr>
        <p:txBody>
          <a:bodyPr lIns="0" tIns="0" rIns="0" bIns="0" rtlCol="0" anchor="t">
            <a:spAutoFit/>
          </a:bodyPr>
          <a:lstStyle/>
          <a:p>
            <a:pPr>
              <a:lnSpc>
                <a:spcPts val="4409"/>
              </a:lnSpc>
            </a:pPr>
            <a:r>
              <a:rPr lang="en-US" sz="3149">
                <a:solidFill>
                  <a:srgbClr val="97503D"/>
                </a:solidFill>
                <a:latin typeface="Poppins"/>
              </a:rPr>
              <a:t>Financing the Plan</a:t>
            </a:r>
          </a:p>
        </p:txBody>
      </p:sp>
      <p:sp>
        <p:nvSpPr>
          <p:cNvPr id="6" name="TextBox 6"/>
          <p:cNvSpPr txBox="1"/>
          <p:nvPr/>
        </p:nvSpPr>
        <p:spPr>
          <a:xfrm>
            <a:off x="1886454" y="6413141"/>
            <a:ext cx="14562893" cy="3576620"/>
          </a:xfrm>
          <a:prstGeom prst="rect">
            <a:avLst/>
          </a:prstGeom>
        </p:spPr>
        <p:txBody>
          <a:bodyPr lIns="0" tIns="0" rIns="0" bIns="0" rtlCol="0" anchor="t">
            <a:spAutoFit/>
          </a:bodyPr>
          <a:lstStyle/>
          <a:p>
            <a:pPr>
              <a:lnSpc>
                <a:spcPts val="4690"/>
              </a:lnSpc>
            </a:pPr>
            <a:r>
              <a:rPr lang="en-US" sz="3350" dirty="0">
                <a:solidFill>
                  <a:srgbClr val="301615"/>
                </a:solidFill>
                <a:latin typeface="Canva Sans"/>
              </a:rPr>
              <a:t>The couple's finances are above the threshold (currently set </a:t>
            </a:r>
            <a:r>
              <a:rPr lang="en-US" sz="3350" dirty="0">
                <a:solidFill>
                  <a:srgbClr val="301615"/>
                </a:solidFill>
                <a:latin typeface="Canva Sans" panose="020B0604020202020204" charset="0"/>
              </a:rPr>
              <a:t>at </a:t>
            </a:r>
            <a:r>
              <a:rPr lang="en-SG" sz="3350" b="0" i="0" dirty="0">
                <a:solidFill>
                  <a:srgbClr val="0B0C0C"/>
                </a:solidFill>
                <a:effectLst/>
                <a:latin typeface="Canva Sans" panose="020B0604020202020204" charset="0"/>
              </a:rPr>
              <a:t>£23,250</a:t>
            </a:r>
            <a:r>
              <a:rPr lang="en-SG" sz="3600" b="0" i="0" dirty="0">
                <a:solidFill>
                  <a:srgbClr val="0B0C0C"/>
                </a:solidFill>
                <a:effectLst/>
                <a:latin typeface="GDS Transport"/>
              </a:rPr>
              <a:t>)</a:t>
            </a:r>
            <a:r>
              <a:rPr lang="en-US" sz="3350" dirty="0">
                <a:solidFill>
                  <a:srgbClr val="301615"/>
                </a:solidFill>
                <a:latin typeface="Canva Sans"/>
              </a:rPr>
              <a:t> for local authority commissioned services. But with the help of a social worker, </a:t>
            </a:r>
            <a:r>
              <a:rPr lang="en-US" sz="3350" dirty="0" err="1">
                <a:solidFill>
                  <a:srgbClr val="301615"/>
                </a:solidFill>
                <a:latin typeface="Canva Sans"/>
              </a:rPr>
              <a:t>organisations</a:t>
            </a:r>
            <a:r>
              <a:rPr lang="en-US" sz="3350" dirty="0">
                <a:solidFill>
                  <a:srgbClr val="301615"/>
                </a:solidFill>
                <a:latin typeface="Canva Sans"/>
              </a:rPr>
              <a:t> are identified at reasonable rates to arrange the paid </a:t>
            </a:r>
            <a:r>
              <a:rPr lang="en-US" sz="3350" dirty="0" err="1">
                <a:solidFill>
                  <a:srgbClr val="301615"/>
                </a:solidFill>
                <a:latin typeface="Canva Sans"/>
              </a:rPr>
              <a:t>carers</a:t>
            </a:r>
            <a:r>
              <a:rPr lang="en-US" sz="3350" dirty="0">
                <a:solidFill>
                  <a:srgbClr val="301615"/>
                </a:solidFill>
                <a:latin typeface="Canva Sans"/>
              </a:rPr>
              <a:t>. The local authority arranges for the employment advice and food delivery support to be freely provided to Mary.</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757597"/>
            <a:ext cx="494183" cy="45588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3" name="Freeform 3"/>
          <p:cNvSpPr/>
          <p:nvPr/>
        </p:nvSpPr>
        <p:spPr>
          <a:xfrm>
            <a:off x="439562" y="376619"/>
            <a:ext cx="17408877" cy="9363855"/>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5" name="TextBox 5"/>
          <p:cNvSpPr txBox="1"/>
          <p:nvPr/>
        </p:nvSpPr>
        <p:spPr>
          <a:xfrm>
            <a:off x="5946226" y="4616931"/>
            <a:ext cx="6395547" cy="1224587"/>
          </a:xfrm>
          <a:prstGeom prst="rect">
            <a:avLst/>
          </a:prstGeom>
        </p:spPr>
        <p:txBody>
          <a:bodyPr lIns="0" tIns="0" rIns="0" bIns="0" rtlCol="0" anchor="t">
            <a:spAutoFit/>
          </a:bodyPr>
          <a:lstStyle/>
          <a:p>
            <a:pPr algn="ctr">
              <a:lnSpc>
                <a:spcPts val="9212"/>
              </a:lnSpc>
            </a:pPr>
            <a:r>
              <a:rPr lang="en-US" sz="9212" dirty="0">
                <a:solidFill>
                  <a:srgbClr val="000000"/>
                </a:solidFill>
                <a:latin typeface="Open Sauce Bold"/>
              </a:rPr>
              <a:t>Thank you</a:t>
            </a:r>
          </a:p>
        </p:txBody>
      </p:sp>
    </p:spTree>
    <p:extLst>
      <p:ext uri="{BB962C8B-B14F-4D97-AF65-F5344CB8AC3E}">
        <p14:creationId xmlns:p14="http://schemas.microsoft.com/office/powerpoint/2010/main" val="564791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12920104" y="2416626"/>
            <a:ext cx="4937860" cy="7408802"/>
            <a:chOff x="0" y="0"/>
            <a:chExt cx="1300506" cy="1951289"/>
          </a:xfrm>
        </p:grpSpPr>
        <p:sp>
          <p:nvSpPr>
            <p:cNvPr id="6" name="Freeform 6"/>
            <p:cNvSpPr/>
            <p:nvPr/>
          </p:nvSpPr>
          <p:spPr>
            <a:xfrm>
              <a:off x="0" y="0"/>
              <a:ext cx="1300506" cy="1951289"/>
            </a:xfrm>
            <a:custGeom>
              <a:avLst/>
              <a:gdLst/>
              <a:ahLst/>
              <a:cxnLst/>
              <a:rect l="l" t="t" r="r" b="b"/>
              <a:pathLst>
                <a:path w="1300506" h="1951289">
                  <a:moveTo>
                    <a:pt x="0" y="0"/>
                  </a:moveTo>
                  <a:lnTo>
                    <a:pt x="1300506" y="0"/>
                  </a:lnTo>
                  <a:lnTo>
                    <a:pt x="1300506" y="1951289"/>
                  </a:lnTo>
                  <a:lnTo>
                    <a:pt x="0" y="1951289"/>
                  </a:lnTo>
                  <a:close/>
                </a:path>
              </a:pathLst>
            </a:custGeom>
            <a:solidFill>
              <a:srgbClr val="FDF8EC"/>
            </a:solidFill>
            <a:ln w="19050">
              <a:solidFill>
                <a:srgbClr val="000000"/>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2920104" y="461573"/>
            <a:ext cx="4928335" cy="7408802"/>
            <a:chOff x="0" y="0"/>
            <a:chExt cx="1297998" cy="1951289"/>
          </a:xfrm>
        </p:grpSpPr>
        <p:sp>
          <p:nvSpPr>
            <p:cNvPr id="9" name="Freeform 9"/>
            <p:cNvSpPr/>
            <p:nvPr/>
          </p:nvSpPr>
          <p:spPr>
            <a:xfrm>
              <a:off x="0" y="0"/>
              <a:ext cx="1297998" cy="1951289"/>
            </a:xfrm>
            <a:custGeom>
              <a:avLst/>
              <a:gdLst/>
              <a:ahLst/>
              <a:cxnLst/>
              <a:rect l="l" t="t" r="r" b="b"/>
              <a:pathLst>
                <a:path w="1297998" h="1951289">
                  <a:moveTo>
                    <a:pt x="0" y="0"/>
                  </a:moveTo>
                  <a:lnTo>
                    <a:pt x="1297998" y="0"/>
                  </a:lnTo>
                  <a:lnTo>
                    <a:pt x="1297998" y="1951289"/>
                  </a:lnTo>
                  <a:lnTo>
                    <a:pt x="0" y="1951289"/>
                  </a:lnTo>
                  <a:close/>
                </a:path>
              </a:pathLst>
            </a:custGeom>
            <a:solidFill>
              <a:srgbClr val="FFCD78"/>
            </a:solidFill>
            <a:ln w="19050">
              <a:solidFill>
                <a:srgbClr val="000000"/>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84271" y="1725306"/>
            <a:ext cx="2464167" cy="2464167"/>
          </a:xfrm>
          <a:prstGeom prst="rect">
            <a:avLst/>
          </a:prstGeom>
        </p:spPr>
      </p:pic>
      <p:grpSp>
        <p:nvGrpSpPr>
          <p:cNvPr id="12" name="Group 12"/>
          <p:cNvGrpSpPr/>
          <p:nvPr/>
        </p:nvGrpSpPr>
        <p:grpSpPr>
          <a:xfrm>
            <a:off x="12929629" y="461573"/>
            <a:ext cx="2464167" cy="3704401"/>
            <a:chOff x="0" y="0"/>
            <a:chExt cx="4224020" cy="6350000"/>
          </a:xfrm>
        </p:grpSpPr>
        <p:sp>
          <p:nvSpPr>
            <p:cNvPr id="13" name="Freeform 13"/>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29629" y="4165973"/>
            <a:ext cx="2464167" cy="2464167"/>
          </a:xfrm>
          <a:prstGeom prst="rect">
            <a:avLst/>
          </a:prstGeom>
        </p:spPr>
      </p:pic>
      <p:grpSp>
        <p:nvGrpSpPr>
          <p:cNvPr id="15" name="Group 15"/>
          <p:cNvGrpSpPr/>
          <p:nvPr/>
        </p:nvGrpSpPr>
        <p:grpSpPr>
          <a:xfrm>
            <a:off x="15384271" y="4165973"/>
            <a:ext cx="2464167" cy="3704401"/>
            <a:chOff x="0" y="0"/>
            <a:chExt cx="4224020" cy="6350000"/>
          </a:xfrm>
        </p:grpSpPr>
        <p:sp>
          <p:nvSpPr>
            <p:cNvPr id="16" name="Freeform 16"/>
            <p:cNvSpPr/>
            <p:nvPr/>
          </p:nvSpPr>
          <p:spPr>
            <a:xfrm>
              <a:off x="0" y="0"/>
              <a:ext cx="4224020" cy="6350000"/>
            </a:xfrm>
            <a:custGeom>
              <a:avLst/>
              <a:gdLst/>
              <a:ahLst/>
              <a:cxnLst/>
              <a:rect l="l" t="t" r="r" b="b"/>
              <a:pathLst>
                <a:path w="4224020" h="6350000">
                  <a:moveTo>
                    <a:pt x="4224020" y="6350000"/>
                  </a:moveTo>
                  <a:lnTo>
                    <a:pt x="2441575" y="6350000"/>
                  </a:lnTo>
                  <a:cubicBezTo>
                    <a:pt x="1093089" y="6350000"/>
                    <a:pt x="0" y="5256911"/>
                    <a:pt x="0" y="3908425"/>
                  </a:cubicBezTo>
                  <a:lnTo>
                    <a:pt x="0" y="0"/>
                  </a:lnTo>
                  <a:lnTo>
                    <a:pt x="1782445" y="0"/>
                  </a:lnTo>
                  <a:cubicBezTo>
                    <a:pt x="3130931" y="0"/>
                    <a:pt x="4224020" y="1093089"/>
                    <a:pt x="4224020" y="2441575"/>
                  </a:cubicBezTo>
                  <a:lnTo>
                    <a:pt x="4224020" y="6350000"/>
                  </a:lnTo>
                  <a:close/>
                </a:path>
              </a:pathLst>
            </a:custGeom>
            <a:solidFill>
              <a:srgbClr val="F05335"/>
            </a:solidFill>
            <a:ln w="19050">
              <a:solidFill>
                <a:srgbClr val="000000"/>
              </a:solidFill>
            </a:ln>
          </p:spPr>
        </p:sp>
      </p:grpSp>
      <p:grpSp>
        <p:nvGrpSpPr>
          <p:cNvPr id="17" name="Group 17"/>
          <p:cNvGrpSpPr/>
          <p:nvPr/>
        </p:nvGrpSpPr>
        <p:grpSpPr>
          <a:xfrm>
            <a:off x="16546032" y="8578192"/>
            <a:ext cx="713268" cy="652441"/>
            <a:chOff x="0" y="0"/>
            <a:chExt cx="6350000" cy="5808472"/>
          </a:xfrm>
        </p:grpSpPr>
        <p:sp>
          <p:nvSpPr>
            <p:cNvPr id="18" name="Freeform 18"/>
            <p:cNvSpPr/>
            <p:nvPr/>
          </p:nvSpPr>
          <p:spPr>
            <a:xfrm>
              <a:off x="0" y="0"/>
              <a:ext cx="6350000" cy="5808472"/>
            </a:xfrm>
            <a:custGeom>
              <a:avLst/>
              <a:gdLst/>
              <a:ahLst/>
              <a:cxnLst/>
              <a:rect l="l" t="t" r="r" b="b"/>
              <a:pathLst>
                <a:path w="6350000" h="5808472">
                  <a:moveTo>
                    <a:pt x="3445764" y="5808472"/>
                  </a:moveTo>
                  <a:lnTo>
                    <a:pt x="2591689" y="4954397"/>
                  </a:lnTo>
                  <a:lnTo>
                    <a:pt x="4037965" y="3508121"/>
                  </a:lnTo>
                  <a:lnTo>
                    <a:pt x="0" y="3508121"/>
                  </a:lnTo>
                  <a:lnTo>
                    <a:pt x="0" y="2300224"/>
                  </a:lnTo>
                  <a:lnTo>
                    <a:pt x="4037838" y="2300224"/>
                  </a:lnTo>
                  <a:lnTo>
                    <a:pt x="2591689" y="854075"/>
                  </a:lnTo>
                  <a:lnTo>
                    <a:pt x="3445764" y="0"/>
                  </a:lnTo>
                  <a:lnTo>
                    <a:pt x="6350000" y="2904236"/>
                  </a:lnTo>
                  <a:lnTo>
                    <a:pt x="3445764" y="5808472"/>
                  </a:lnTo>
                  <a:close/>
                </a:path>
              </a:pathLst>
            </a:custGeom>
            <a:solidFill>
              <a:srgbClr val="000000"/>
            </a:solidFill>
          </p:spPr>
        </p:sp>
      </p:grpSp>
      <p:sp>
        <p:nvSpPr>
          <p:cNvPr id="19" name="TextBox 19"/>
          <p:cNvSpPr txBox="1"/>
          <p:nvPr/>
        </p:nvSpPr>
        <p:spPr>
          <a:xfrm>
            <a:off x="1028700" y="4046266"/>
            <a:ext cx="10197130" cy="1845418"/>
          </a:xfrm>
          <a:prstGeom prst="rect">
            <a:avLst/>
          </a:prstGeom>
        </p:spPr>
        <p:txBody>
          <a:bodyPr lIns="0" tIns="0" rIns="0" bIns="0" rtlCol="0" anchor="t">
            <a:spAutoFit/>
          </a:bodyPr>
          <a:lstStyle/>
          <a:p>
            <a:pPr>
              <a:lnSpc>
                <a:spcPts val="14272"/>
              </a:lnSpc>
            </a:pPr>
            <a:r>
              <a:rPr lang="en-US" sz="12975" spc="-389">
                <a:solidFill>
                  <a:srgbClr val="191919"/>
                </a:solidFill>
                <a:latin typeface="Open Sauce Bold"/>
              </a:rPr>
              <a:t>Dying Well</a:t>
            </a:r>
          </a:p>
        </p:txBody>
      </p:sp>
      <p:sp>
        <p:nvSpPr>
          <p:cNvPr id="20" name="TextBox 20"/>
          <p:cNvSpPr txBox="1"/>
          <p:nvPr/>
        </p:nvSpPr>
        <p:spPr>
          <a:xfrm>
            <a:off x="1028700" y="8303823"/>
            <a:ext cx="6916613" cy="422275"/>
          </a:xfrm>
          <a:prstGeom prst="rect">
            <a:avLst/>
          </a:prstGeom>
        </p:spPr>
        <p:txBody>
          <a:bodyPr lIns="0" tIns="0" rIns="0" bIns="0" rtlCol="0" anchor="t">
            <a:spAutoFit/>
          </a:bodyPr>
          <a:lstStyle/>
          <a:p>
            <a:pPr>
              <a:lnSpc>
                <a:spcPts val="3499"/>
              </a:lnSpc>
            </a:pPr>
            <a:r>
              <a:rPr lang="en-US" sz="2499">
                <a:solidFill>
                  <a:srgbClr val="F05335"/>
                </a:solidFill>
                <a:latin typeface="Open Sauce Bold"/>
              </a:rPr>
              <a:t>Part Four of the 'Well Pathway for Dementia'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5" name="Group 5"/>
          <p:cNvGrpSpPr/>
          <p:nvPr/>
        </p:nvGrpSpPr>
        <p:grpSpPr>
          <a:xfrm>
            <a:off x="16546032" y="8578192"/>
            <a:ext cx="713268" cy="652441"/>
            <a:chOff x="0" y="0"/>
            <a:chExt cx="6350000" cy="5808472"/>
          </a:xfrm>
        </p:grpSpPr>
        <p:sp>
          <p:nvSpPr>
            <p:cNvPr id="6" name="Freeform 6"/>
            <p:cNvSpPr/>
            <p:nvPr/>
          </p:nvSpPr>
          <p:spPr>
            <a:xfrm>
              <a:off x="0" y="0"/>
              <a:ext cx="6350000" cy="5808472"/>
            </a:xfrm>
            <a:custGeom>
              <a:avLst/>
              <a:gdLst/>
              <a:ahLst/>
              <a:cxnLst/>
              <a:rect l="l" t="t" r="r" b="b"/>
              <a:pathLst>
                <a:path w="6350000" h="5808472">
                  <a:moveTo>
                    <a:pt x="3445764" y="5808472"/>
                  </a:moveTo>
                  <a:lnTo>
                    <a:pt x="2591689" y="4954397"/>
                  </a:lnTo>
                  <a:lnTo>
                    <a:pt x="4037965" y="3508121"/>
                  </a:lnTo>
                  <a:lnTo>
                    <a:pt x="0" y="3508121"/>
                  </a:lnTo>
                  <a:lnTo>
                    <a:pt x="0" y="2300224"/>
                  </a:lnTo>
                  <a:lnTo>
                    <a:pt x="4037838" y="2300224"/>
                  </a:lnTo>
                  <a:lnTo>
                    <a:pt x="2591689" y="854075"/>
                  </a:lnTo>
                  <a:lnTo>
                    <a:pt x="3445764" y="0"/>
                  </a:lnTo>
                  <a:lnTo>
                    <a:pt x="6350000" y="2904236"/>
                  </a:lnTo>
                  <a:lnTo>
                    <a:pt x="3445764" y="5808472"/>
                  </a:lnTo>
                  <a:close/>
                </a:path>
              </a:pathLst>
            </a:custGeom>
            <a:solidFill>
              <a:srgbClr val="000000"/>
            </a:solidFill>
          </p:spPr>
        </p:sp>
      </p:grpSp>
      <p:sp>
        <p:nvSpPr>
          <p:cNvPr id="7" name="TextBox 7"/>
          <p:cNvSpPr txBox="1"/>
          <p:nvPr/>
        </p:nvSpPr>
        <p:spPr>
          <a:xfrm>
            <a:off x="10320288" y="1820162"/>
            <a:ext cx="7318601" cy="1265552"/>
          </a:xfrm>
          <a:prstGeom prst="rect">
            <a:avLst/>
          </a:prstGeom>
        </p:spPr>
        <p:txBody>
          <a:bodyPr lIns="0" tIns="0" rIns="0" bIns="0" rtlCol="0" anchor="t">
            <a:spAutoFit/>
          </a:bodyPr>
          <a:lstStyle/>
          <a:p>
            <a:pPr marL="0" lvl="0" indent="0" algn="l">
              <a:lnSpc>
                <a:spcPts val="9789"/>
              </a:lnSpc>
              <a:spcBef>
                <a:spcPct val="0"/>
              </a:spcBef>
            </a:pPr>
            <a:r>
              <a:rPr lang="en-US" sz="8899" spc="-266">
                <a:solidFill>
                  <a:srgbClr val="191919"/>
                </a:solidFill>
                <a:latin typeface="Open Sauce Bold"/>
              </a:rPr>
              <a:t>Overview</a:t>
            </a:r>
          </a:p>
        </p:txBody>
      </p:sp>
      <p:sp>
        <p:nvSpPr>
          <p:cNvPr id="8" name="TextBox 8"/>
          <p:cNvSpPr txBox="1"/>
          <p:nvPr/>
        </p:nvSpPr>
        <p:spPr>
          <a:xfrm>
            <a:off x="9855873" y="3766227"/>
            <a:ext cx="6774985" cy="712398"/>
          </a:xfrm>
          <a:prstGeom prst="rect">
            <a:avLst/>
          </a:prstGeom>
        </p:spPr>
        <p:txBody>
          <a:bodyPr lIns="0" tIns="0" rIns="0" bIns="0" rtlCol="0" anchor="t">
            <a:spAutoFit/>
          </a:bodyPr>
          <a:lstStyle/>
          <a:p>
            <a:pPr marL="906780" lvl="1" indent="-453390">
              <a:lnSpc>
                <a:spcPts val="5880"/>
              </a:lnSpc>
              <a:buFont typeface="Arial"/>
              <a:buChar char="•"/>
            </a:pPr>
            <a:r>
              <a:rPr lang="en-US" sz="4200">
                <a:solidFill>
                  <a:srgbClr val="191919"/>
                </a:solidFill>
                <a:latin typeface="Open Sauce"/>
              </a:rPr>
              <a:t>Best Interests </a:t>
            </a:r>
          </a:p>
        </p:txBody>
      </p:sp>
      <p:sp>
        <p:nvSpPr>
          <p:cNvPr id="9" name="TextBox 9"/>
          <p:cNvSpPr txBox="1"/>
          <p:nvPr/>
        </p:nvSpPr>
        <p:spPr>
          <a:xfrm>
            <a:off x="9855873" y="5067300"/>
            <a:ext cx="5384127" cy="712398"/>
          </a:xfrm>
          <a:prstGeom prst="rect">
            <a:avLst/>
          </a:prstGeom>
        </p:spPr>
        <p:txBody>
          <a:bodyPr wrap="square" lIns="0" tIns="0" rIns="0" bIns="0" rtlCol="0" anchor="t">
            <a:spAutoFit/>
          </a:bodyPr>
          <a:lstStyle/>
          <a:p>
            <a:pPr marL="906780" lvl="1" indent="-453390">
              <a:lnSpc>
                <a:spcPts val="5880"/>
              </a:lnSpc>
              <a:buFont typeface="Arial"/>
              <a:buChar char="•"/>
            </a:pPr>
            <a:r>
              <a:rPr lang="en-US" sz="4200" dirty="0">
                <a:solidFill>
                  <a:srgbClr val="191919"/>
                </a:solidFill>
                <a:latin typeface="Open Sauce"/>
              </a:rPr>
              <a:t>Human Rights</a:t>
            </a:r>
          </a:p>
        </p:txBody>
      </p:sp>
      <p:sp>
        <p:nvSpPr>
          <p:cNvPr id="10" name="TextBox 10"/>
          <p:cNvSpPr txBox="1"/>
          <p:nvPr/>
        </p:nvSpPr>
        <p:spPr>
          <a:xfrm>
            <a:off x="9855873" y="6360723"/>
            <a:ext cx="6467438" cy="721923"/>
          </a:xfrm>
          <a:prstGeom prst="rect">
            <a:avLst/>
          </a:prstGeom>
        </p:spPr>
        <p:txBody>
          <a:bodyPr lIns="0" tIns="0" rIns="0" bIns="0" rtlCol="0" anchor="t">
            <a:spAutoFit/>
          </a:bodyPr>
          <a:lstStyle/>
          <a:p>
            <a:pPr marL="906777" lvl="1" indent="-453388">
              <a:lnSpc>
                <a:spcPts val="5879"/>
              </a:lnSpc>
              <a:buFont typeface="Arial"/>
              <a:buChar char="•"/>
            </a:pPr>
            <a:r>
              <a:rPr lang="en-US" sz="4199">
                <a:solidFill>
                  <a:srgbClr val="191919"/>
                </a:solidFill>
                <a:latin typeface="Open Sauce"/>
              </a:rPr>
              <a:t>End of Life Treatment</a:t>
            </a:r>
          </a:p>
        </p:txBody>
      </p:sp>
      <p:pic>
        <p:nvPicPr>
          <p:cNvPr id="11" name="Picture 11"/>
          <p:cNvPicPr>
            <a:picLocks noChangeAspect="1"/>
          </p:cNvPicPr>
          <p:nvPr/>
        </p:nvPicPr>
        <p:blipFill>
          <a:blip r:embed="rId2"/>
          <a:srcRect l="4070" r="4070"/>
          <a:stretch>
            <a:fillRect/>
          </a:stretch>
        </p:blipFill>
        <p:spPr>
          <a:xfrm>
            <a:off x="477662" y="461573"/>
            <a:ext cx="8815559" cy="936385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TextBox 5"/>
          <p:cNvSpPr txBox="1"/>
          <p:nvPr/>
        </p:nvSpPr>
        <p:spPr>
          <a:xfrm>
            <a:off x="1028700" y="3087089"/>
            <a:ext cx="5029506" cy="3191982"/>
          </a:xfrm>
          <a:prstGeom prst="rect">
            <a:avLst/>
          </a:prstGeom>
        </p:spPr>
        <p:txBody>
          <a:bodyPr lIns="0" tIns="0" rIns="0" bIns="0" rtlCol="0" anchor="t">
            <a:spAutoFit/>
          </a:bodyPr>
          <a:lstStyle/>
          <a:p>
            <a:pPr>
              <a:lnSpc>
                <a:spcPts val="8359"/>
              </a:lnSpc>
            </a:pPr>
            <a:r>
              <a:rPr lang="en-US" sz="7599" spc="-227">
                <a:solidFill>
                  <a:srgbClr val="191919"/>
                </a:solidFill>
                <a:latin typeface="Open Sauce Bold"/>
              </a:rPr>
              <a:t>What are </a:t>
            </a:r>
          </a:p>
          <a:p>
            <a:pPr>
              <a:lnSpc>
                <a:spcPts val="8359"/>
              </a:lnSpc>
            </a:pPr>
            <a:r>
              <a:rPr lang="en-US" sz="7599" spc="-227">
                <a:solidFill>
                  <a:srgbClr val="191919"/>
                </a:solidFill>
                <a:latin typeface="Open Sauce Bold"/>
              </a:rPr>
              <a:t>best interests?</a:t>
            </a:r>
          </a:p>
        </p:txBody>
      </p:sp>
      <p:graphicFrame>
        <p:nvGraphicFramePr>
          <p:cNvPr id="6" name="Table 6"/>
          <p:cNvGraphicFramePr>
            <a:graphicFrameLocks noGrp="1"/>
          </p:cNvGraphicFramePr>
          <p:nvPr>
            <p:extLst>
              <p:ext uri="{D42A27DB-BD31-4B8C-83A1-F6EECF244321}">
                <p14:modId xmlns:p14="http://schemas.microsoft.com/office/powerpoint/2010/main" val="710787064"/>
              </p:ext>
            </p:extLst>
          </p:nvPr>
        </p:nvGraphicFramePr>
        <p:xfrm>
          <a:off x="6058206" y="952246"/>
          <a:ext cx="11201094" cy="8159751"/>
        </p:xfrm>
        <a:graphic>
          <a:graphicData uri="http://schemas.openxmlformats.org/drawingml/2006/table">
            <a:tbl>
              <a:tblPr/>
              <a:tblGrid>
                <a:gridCol w="1479673">
                  <a:extLst>
                    <a:ext uri="{9D8B030D-6E8A-4147-A177-3AD203B41FA5}">
                      <a16:colId xmlns:a16="http://schemas.microsoft.com/office/drawing/2014/main" val="20000"/>
                    </a:ext>
                  </a:extLst>
                </a:gridCol>
                <a:gridCol w="9721421">
                  <a:extLst>
                    <a:ext uri="{9D8B030D-6E8A-4147-A177-3AD203B41FA5}">
                      <a16:colId xmlns:a16="http://schemas.microsoft.com/office/drawing/2014/main" val="20001"/>
                    </a:ext>
                  </a:extLst>
                </a:gridCol>
              </a:tblGrid>
              <a:tr h="1680323">
                <a:tc>
                  <a:txBody>
                    <a:bodyPr/>
                    <a:lstStyle/>
                    <a:p>
                      <a:pPr algn="l">
                        <a:defRPr/>
                      </a:pPr>
                      <a:r>
                        <a:rPr lang="en-US" sz="2100">
                          <a:solidFill>
                            <a:srgbClr val="191919"/>
                          </a:solidFill>
                          <a:latin typeface="Open Sauce Bold"/>
                        </a:rPr>
                        <a:t>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dirty="0">
                          <a:solidFill>
                            <a:srgbClr val="191919"/>
                          </a:solidFill>
                          <a:latin typeface="Open Sauce"/>
                        </a:rPr>
                        <a:t>No legal definition but the MCA 2005 provides a checklist of factors </a:t>
                      </a:r>
                      <a:endParaRPr lang="en-US" sz="36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40312">
                <a:tc>
                  <a:txBody>
                    <a:bodyPr/>
                    <a:lstStyle/>
                    <a:p>
                      <a:pPr algn="l">
                        <a:defRPr/>
                      </a:pPr>
                      <a:r>
                        <a:rPr lang="en-US" sz="2100">
                          <a:solidFill>
                            <a:srgbClr val="191919"/>
                          </a:solidFill>
                          <a:latin typeface="Open Sauce Bold"/>
                        </a:rPr>
                        <a:t>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a:solidFill>
                            <a:srgbClr val="191919"/>
                          </a:solidFill>
                          <a:latin typeface="Open Sauce"/>
                        </a:rPr>
                        <a:t>Consider all relevant circumstances</a:t>
                      </a:r>
                      <a:endParaRPr lang="en-US" sz="36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40312">
                <a:tc>
                  <a:txBody>
                    <a:bodyPr/>
                    <a:lstStyle/>
                    <a:p>
                      <a:pPr algn="l">
                        <a:defRPr/>
                      </a:pPr>
                      <a:r>
                        <a:rPr lang="en-US" sz="2100">
                          <a:solidFill>
                            <a:srgbClr val="191919"/>
                          </a:solidFill>
                          <a:latin typeface="Open Sauce Bold"/>
                        </a:rPr>
                        <a:t>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a:solidFill>
                            <a:srgbClr val="191919"/>
                          </a:solidFill>
                          <a:latin typeface="Open Sauce"/>
                        </a:rPr>
                        <a:t>Will capacity be regained?</a:t>
                      </a:r>
                      <a:endParaRPr lang="en-US" sz="36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92918">
                <a:tc>
                  <a:txBody>
                    <a:bodyPr/>
                    <a:lstStyle/>
                    <a:p>
                      <a:pPr algn="l">
                        <a:defRPr/>
                      </a:pPr>
                      <a:r>
                        <a:rPr lang="en-US" sz="2100">
                          <a:solidFill>
                            <a:srgbClr val="191919"/>
                          </a:solidFill>
                          <a:latin typeface="Open Sauce Bold"/>
                        </a:rPr>
                        <a:t>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dirty="0">
                          <a:solidFill>
                            <a:srgbClr val="191919"/>
                          </a:solidFill>
                          <a:latin typeface="Open Sauce"/>
                        </a:rPr>
                        <a:t>Encourage  participation</a:t>
                      </a:r>
                      <a:endParaRPr lang="en-US" sz="36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02943">
                <a:tc>
                  <a:txBody>
                    <a:bodyPr/>
                    <a:lstStyle/>
                    <a:p>
                      <a:pPr algn="l">
                        <a:defRPr/>
                      </a:pPr>
                      <a:r>
                        <a:rPr lang="en-US" sz="2100">
                          <a:solidFill>
                            <a:srgbClr val="191919"/>
                          </a:solidFill>
                          <a:latin typeface="Open Sauce Bold"/>
                        </a:rPr>
                        <a:t>5</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a:solidFill>
                            <a:srgbClr val="191919"/>
                          </a:solidFill>
                          <a:latin typeface="Open Sauce"/>
                        </a:rPr>
                        <a:t>Consider wishes, feelings, beliefs and values</a:t>
                      </a:r>
                      <a:endParaRPr lang="en-US" sz="36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2943">
                <a:tc>
                  <a:txBody>
                    <a:bodyPr/>
                    <a:lstStyle/>
                    <a:p>
                      <a:pPr algn="l">
                        <a:defRPr/>
                      </a:pPr>
                      <a:r>
                        <a:rPr lang="en-US" sz="2100">
                          <a:solidFill>
                            <a:srgbClr val="191919"/>
                          </a:solidFill>
                          <a:latin typeface="Open Sauce Bold"/>
                        </a:rPr>
                        <a:t>6</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600" dirty="0">
                          <a:solidFill>
                            <a:srgbClr val="191919"/>
                          </a:solidFill>
                          <a:latin typeface="Open Sauce"/>
                        </a:rPr>
                        <a:t>Consult with experts</a:t>
                      </a:r>
                      <a:endParaRPr lang="en-US" sz="36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083305" y="1028700"/>
            <a:ext cx="7512863" cy="5716309"/>
          </a:xfrm>
          <a:prstGeom prst="rect">
            <a:avLst/>
          </a:prstGeom>
        </p:spPr>
      </p:pic>
      <p:sp>
        <p:nvSpPr>
          <p:cNvPr id="3" name="TextBox 3"/>
          <p:cNvSpPr txBox="1"/>
          <p:nvPr/>
        </p:nvSpPr>
        <p:spPr>
          <a:xfrm>
            <a:off x="2944308" y="942975"/>
            <a:ext cx="6328098" cy="695896"/>
          </a:xfrm>
          <a:prstGeom prst="rect">
            <a:avLst/>
          </a:prstGeom>
        </p:spPr>
        <p:txBody>
          <a:bodyPr lIns="0" tIns="0" rIns="0" bIns="0" rtlCol="0" anchor="t">
            <a:spAutoFit/>
          </a:bodyPr>
          <a:lstStyle/>
          <a:p>
            <a:pPr algn="ctr">
              <a:lnSpc>
                <a:spcPts val="5624"/>
              </a:lnSpc>
            </a:pPr>
            <a:r>
              <a:rPr lang="en-US" sz="4017">
                <a:solidFill>
                  <a:srgbClr val="000000"/>
                </a:solidFill>
                <a:latin typeface="Open Sans Extra Bold"/>
              </a:rPr>
              <a:t>Scenario: Fred and Mary</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8876" y="575441"/>
            <a:ext cx="1782537" cy="1776056"/>
          </a:xfrm>
          <a:prstGeom prst="rect">
            <a:avLst/>
          </a:prstGeom>
        </p:spPr>
      </p:pic>
      <p:sp>
        <p:nvSpPr>
          <p:cNvPr id="5" name="TextBox 5"/>
          <p:cNvSpPr txBox="1"/>
          <p:nvPr/>
        </p:nvSpPr>
        <p:spPr>
          <a:xfrm>
            <a:off x="728876" y="2442569"/>
            <a:ext cx="9102451" cy="2336858"/>
          </a:xfrm>
          <a:prstGeom prst="rect">
            <a:avLst/>
          </a:prstGeom>
        </p:spPr>
        <p:txBody>
          <a:bodyPr lIns="0" tIns="0" rIns="0" bIns="0" rtlCol="0" anchor="t">
            <a:spAutoFit/>
          </a:bodyPr>
          <a:lstStyle/>
          <a:p>
            <a:pPr>
              <a:lnSpc>
                <a:spcPts val="3663"/>
              </a:lnSpc>
              <a:spcBef>
                <a:spcPct val="0"/>
              </a:spcBef>
            </a:pPr>
            <a:r>
              <a:rPr lang="en-US" sz="2817" dirty="0">
                <a:solidFill>
                  <a:srgbClr val="000000"/>
                </a:solidFill>
                <a:latin typeface="Open Sauce"/>
              </a:rPr>
              <a:t>The couple want to start thinking of the future, when Fred's health seriously starts to deteriorate.</a:t>
            </a:r>
          </a:p>
          <a:p>
            <a:pPr>
              <a:lnSpc>
                <a:spcPts val="3663"/>
              </a:lnSpc>
              <a:spcBef>
                <a:spcPct val="0"/>
              </a:spcBef>
            </a:pPr>
            <a:endParaRPr lang="en-US" sz="2817" dirty="0">
              <a:solidFill>
                <a:srgbClr val="000000"/>
              </a:solidFill>
              <a:latin typeface="Open Sauce"/>
            </a:endParaRPr>
          </a:p>
          <a:p>
            <a:pPr>
              <a:lnSpc>
                <a:spcPts val="3663"/>
              </a:lnSpc>
              <a:spcBef>
                <a:spcPct val="0"/>
              </a:spcBef>
            </a:pPr>
            <a:r>
              <a:rPr lang="en-US" sz="2817" dirty="0">
                <a:solidFill>
                  <a:srgbClr val="000000"/>
                </a:solidFill>
                <a:latin typeface="Open Sauce"/>
              </a:rPr>
              <a:t>They want to think about these issues now and consider what the options might be.</a:t>
            </a:r>
          </a:p>
        </p:txBody>
      </p:sp>
      <p:sp>
        <p:nvSpPr>
          <p:cNvPr id="6" name="TextBox 6"/>
          <p:cNvSpPr txBox="1"/>
          <p:nvPr/>
        </p:nvSpPr>
        <p:spPr>
          <a:xfrm>
            <a:off x="9272406" y="7095983"/>
            <a:ext cx="8730155" cy="2734945"/>
          </a:xfrm>
          <a:prstGeom prst="rect">
            <a:avLst/>
          </a:prstGeom>
        </p:spPr>
        <p:txBody>
          <a:bodyPr lIns="0" tIns="0" rIns="0" bIns="0" rtlCol="0" anchor="t">
            <a:spAutoFit/>
          </a:bodyPr>
          <a:lstStyle/>
          <a:p>
            <a:pPr algn="ctr">
              <a:lnSpc>
                <a:spcPts val="7279"/>
              </a:lnSpc>
            </a:pPr>
            <a:r>
              <a:rPr lang="en-US" sz="5199">
                <a:solidFill>
                  <a:srgbClr val="000000"/>
                </a:solidFill>
                <a:latin typeface="Canva Sans Bold"/>
              </a:rPr>
              <a:t>How does Fred and Mary go about making these best interest decisions?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AutoShape 2"/>
          <p:cNvSpPr/>
          <p:nvPr/>
        </p:nvSpPr>
        <p:spPr>
          <a:xfrm>
            <a:off x="1109663" y="4387213"/>
            <a:ext cx="16068675" cy="0"/>
          </a:xfrm>
          <a:prstGeom prst="line">
            <a:avLst/>
          </a:prstGeom>
          <a:ln w="19050" cap="rnd">
            <a:solidFill>
              <a:srgbClr val="F05335"/>
            </a:solidFill>
            <a:prstDash val="solid"/>
            <a:headEnd type="none" w="sm" len="sm"/>
            <a:tailEnd type="none" w="sm" len="sm"/>
          </a:ln>
        </p:spPr>
      </p:sp>
      <p:grpSp>
        <p:nvGrpSpPr>
          <p:cNvPr id="3" name="Group 3"/>
          <p:cNvGrpSpPr/>
          <p:nvPr/>
        </p:nvGrpSpPr>
        <p:grpSpPr>
          <a:xfrm>
            <a:off x="1028700" y="4253863"/>
            <a:ext cx="323850" cy="32385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5" name="Group 5"/>
          <p:cNvGrpSpPr/>
          <p:nvPr/>
        </p:nvGrpSpPr>
        <p:grpSpPr>
          <a:xfrm>
            <a:off x="5317258" y="4244338"/>
            <a:ext cx="323850" cy="32385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7" name="Group 7"/>
          <p:cNvGrpSpPr/>
          <p:nvPr/>
        </p:nvGrpSpPr>
        <p:grpSpPr>
          <a:xfrm>
            <a:off x="9605817" y="4244338"/>
            <a:ext cx="323850" cy="32385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grpSp>
        <p:nvGrpSpPr>
          <p:cNvPr id="9" name="Group 9"/>
          <p:cNvGrpSpPr/>
          <p:nvPr/>
        </p:nvGrpSpPr>
        <p:grpSpPr>
          <a:xfrm>
            <a:off x="13894375" y="4244338"/>
            <a:ext cx="323850" cy="32385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05335"/>
            </a:solidFill>
          </p:spPr>
        </p:sp>
      </p:grpSp>
      <p:sp>
        <p:nvSpPr>
          <p:cNvPr id="11" name="TextBox 11"/>
          <p:cNvSpPr txBox="1"/>
          <p:nvPr/>
        </p:nvSpPr>
        <p:spPr>
          <a:xfrm>
            <a:off x="499066" y="1028700"/>
            <a:ext cx="17289868" cy="971532"/>
          </a:xfrm>
          <a:prstGeom prst="rect">
            <a:avLst/>
          </a:prstGeom>
        </p:spPr>
        <p:txBody>
          <a:bodyPr lIns="0" tIns="0" rIns="0" bIns="0" rtlCol="0" anchor="t">
            <a:spAutoFit/>
          </a:bodyPr>
          <a:lstStyle/>
          <a:p>
            <a:pPr marL="0" lvl="0" indent="0" algn="ctr">
              <a:lnSpc>
                <a:spcPts val="7680"/>
              </a:lnSpc>
              <a:spcBef>
                <a:spcPct val="0"/>
              </a:spcBef>
            </a:pPr>
            <a:r>
              <a:rPr lang="en-US" sz="6400">
                <a:solidFill>
                  <a:srgbClr val="191919"/>
                </a:solidFill>
                <a:latin typeface="Open Sauce Bold"/>
              </a:rPr>
              <a:t>Step One : What Choices are available?</a:t>
            </a:r>
          </a:p>
        </p:txBody>
      </p:sp>
      <p:sp>
        <p:nvSpPr>
          <p:cNvPr id="12" name="TextBox 12"/>
          <p:cNvSpPr txBox="1"/>
          <p:nvPr/>
        </p:nvSpPr>
        <p:spPr>
          <a:xfrm>
            <a:off x="1028700" y="5244463"/>
            <a:ext cx="3012393" cy="2270125"/>
          </a:xfrm>
          <a:prstGeom prst="rect">
            <a:avLst/>
          </a:prstGeom>
        </p:spPr>
        <p:txBody>
          <a:bodyPr lIns="0" tIns="0" rIns="0" bIns="0" rtlCol="0" anchor="t">
            <a:spAutoFit/>
          </a:bodyPr>
          <a:lstStyle/>
          <a:p>
            <a:pPr marL="0" lvl="0" indent="0" algn="l">
              <a:lnSpc>
                <a:spcPts val="4550"/>
              </a:lnSpc>
              <a:spcBef>
                <a:spcPct val="0"/>
              </a:spcBef>
            </a:pPr>
            <a:r>
              <a:rPr lang="en-US" sz="3500">
                <a:solidFill>
                  <a:srgbClr val="191919"/>
                </a:solidFill>
                <a:latin typeface="Open Sauce Bold"/>
              </a:rPr>
              <a:t>What care and support is available at home?</a:t>
            </a:r>
          </a:p>
        </p:txBody>
      </p:sp>
      <p:sp>
        <p:nvSpPr>
          <p:cNvPr id="13" name="TextBox 13"/>
          <p:cNvSpPr txBox="1"/>
          <p:nvPr/>
        </p:nvSpPr>
        <p:spPr>
          <a:xfrm>
            <a:off x="4993593" y="5244463"/>
            <a:ext cx="2863597" cy="2270125"/>
          </a:xfrm>
          <a:prstGeom prst="rect">
            <a:avLst/>
          </a:prstGeom>
        </p:spPr>
        <p:txBody>
          <a:bodyPr lIns="0" tIns="0" rIns="0" bIns="0" rtlCol="0" anchor="t">
            <a:spAutoFit/>
          </a:bodyPr>
          <a:lstStyle/>
          <a:p>
            <a:pPr marL="0" lvl="0" indent="0" algn="l">
              <a:lnSpc>
                <a:spcPts val="4550"/>
              </a:lnSpc>
              <a:spcBef>
                <a:spcPct val="0"/>
              </a:spcBef>
            </a:pPr>
            <a:r>
              <a:rPr lang="en-US" sz="3500">
                <a:solidFill>
                  <a:srgbClr val="191919"/>
                </a:solidFill>
                <a:latin typeface="Open Sauce Bold"/>
              </a:rPr>
              <a:t>What support are my carers  entitled to? </a:t>
            </a:r>
          </a:p>
        </p:txBody>
      </p:sp>
      <p:sp>
        <p:nvSpPr>
          <p:cNvPr id="14" name="TextBox 14"/>
          <p:cNvSpPr txBox="1"/>
          <p:nvPr/>
        </p:nvSpPr>
        <p:spPr>
          <a:xfrm>
            <a:off x="9144000" y="5114925"/>
            <a:ext cx="3364925" cy="3413125"/>
          </a:xfrm>
          <a:prstGeom prst="rect">
            <a:avLst/>
          </a:prstGeom>
        </p:spPr>
        <p:txBody>
          <a:bodyPr lIns="0" tIns="0" rIns="0" bIns="0" rtlCol="0" anchor="t">
            <a:spAutoFit/>
          </a:bodyPr>
          <a:lstStyle/>
          <a:p>
            <a:pPr marL="0" lvl="0" indent="0" algn="l">
              <a:lnSpc>
                <a:spcPts val="4550"/>
              </a:lnSpc>
              <a:spcBef>
                <a:spcPct val="0"/>
              </a:spcBef>
            </a:pPr>
            <a:r>
              <a:rPr lang="en-US" sz="3500">
                <a:solidFill>
                  <a:srgbClr val="191919"/>
                </a:solidFill>
                <a:latin typeface="Open Sauce Bold"/>
              </a:rPr>
              <a:t>If I am self-funding, should we spend the money on paid home support? </a:t>
            </a:r>
          </a:p>
        </p:txBody>
      </p:sp>
      <p:sp>
        <p:nvSpPr>
          <p:cNvPr id="15" name="TextBox 15"/>
          <p:cNvSpPr txBox="1"/>
          <p:nvPr/>
        </p:nvSpPr>
        <p:spPr>
          <a:xfrm>
            <a:off x="13456662" y="5114925"/>
            <a:ext cx="3721675" cy="2841625"/>
          </a:xfrm>
          <a:prstGeom prst="rect">
            <a:avLst/>
          </a:prstGeom>
        </p:spPr>
        <p:txBody>
          <a:bodyPr lIns="0" tIns="0" rIns="0" bIns="0" rtlCol="0" anchor="t">
            <a:spAutoFit/>
          </a:bodyPr>
          <a:lstStyle/>
          <a:p>
            <a:pPr marL="0" lvl="0" indent="0" algn="l">
              <a:lnSpc>
                <a:spcPts val="4550"/>
              </a:lnSpc>
              <a:spcBef>
                <a:spcPct val="0"/>
              </a:spcBef>
            </a:pPr>
            <a:r>
              <a:rPr lang="en-US" sz="3500">
                <a:solidFill>
                  <a:srgbClr val="191919"/>
                </a:solidFill>
                <a:latin typeface="Open Sauce Bold"/>
              </a:rPr>
              <a:t>If I am entitled to state-funding, what services will be offered and by who?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6275" y="2877098"/>
            <a:ext cx="2072921" cy="207292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22674" y="5299739"/>
            <a:ext cx="2979376" cy="229944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6672" y="2877098"/>
            <a:ext cx="2396172" cy="239373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85425" y="6079173"/>
            <a:ext cx="2532772" cy="236699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649200" y="2719971"/>
            <a:ext cx="2740102" cy="2082478"/>
          </a:xfrm>
          <a:prstGeom prst="rect">
            <a:avLst/>
          </a:prstGeom>
        </p:spPr>
      </p:pic>
      <p:sp>
        <p:nvSpPr>
          <p:cNvPr id="7" name="TextBox 7"/>
          <p:cNvSpPr txBox="1"/>
          <p:nvPr/>
        </p:nvSpPr>
        <p:spPr>
          <a:xfrm>
            <a:off x="1337366" y="1076325"/>
            <a:ext cx="15613267" cy="815270"/>
          </a:xfrm>
          <a:prstGeom prst="rect">
            <a:avLst/>
          </a:prstGeom>
        </p:spPr>
        <p:txBody>
          <a:bodyPr lIns="0" tIns="0" rIns="0" bIns="0" rtlCol="0" anchor="t">
            <a:spAutoFit/>
          </a:bodyPr>
          <a:lstStyle/>
          <a:p>
            <a:pPr marL="0" lvl="0" indent="0">
              <a:lnSpc>
                <a:spcPts val="6270"/>
              </a:lnSpc>
            </a:pPr>
            <a:r>
              <a:rPr lang="en-US" sz="5700">
                <a:solidFill>
                  <a:srgbClr val="191919"/>
                </a:solidFill>
                <a:latin typeface="Open Sauce Bold"/>
              </a:rPr>
              <a:t>Who makes these best interest decisions?</a:t>
            </a:r>
          </a:p>
        </p:txBody>
      </p:sp>
      <p:sp>
        <p:nvSpPr>
          <p:cNvPr id="8" name="TextBox 8"/>
          <p:cNvSpPr txBox="1"/>
          <p:nvPr/>
        </p:nvSpPr>
        <p:spPr>
          <a:xfrm>
            <a:off x="1646033" y="4994761"/>
            <a:ext cx="2753404" cy="1084412"/>
          </a:xfrm>
          <a:prstGeom prst="rect">
            <a:avLst/>
          </a:prstGeom>
        </p:spPr>
        <p:txBody>
          <a:bodyPr lIns="0" tIns="0" rIns="0" bIns="0" rtlCol="0" anchor="t">
            <a:spAutoFit/>
          </a:bodyPr>
          <a:lstStyle/>
          <a:p>
            <a:pPr algn="ctr">
              <a:lnSpc>
                <a:spcPts val="4379"/>
              </a:lnSpc>
            </a:pPr>
            <a:r>
              <a:rPr lang="en-US" sz="3128">
                <a:solidFill>
                  <a:srgbClr val="191919"/>
                </a:solidFill>
                <a:latin typeface="Open Sauce Bold"/>
              </a:rPr>
              <a:t>Family Members</a:t>
            </a:r>
          </a:p>
        </p:txBody>
      </p:sp>
      <p:sp>
        <p:nvSpPr>
          <p:cNvPr id="9" name="TextBox 9"/>
          <p:cNvSpPr txBox="1"/>
          <p:nvPr/>
        </p:nvSpPr>
        <p:spPr>
          <a:xfrm>
            <a:off x="4102015" y="7904161"/>
            <a:ext cx="3000035" cy="1637771"/>
          </a:xfrm>
          <a:prstGeom prst="rect">
            <a:avLst/>
          </a:prstGeom>
        </p:spPr>
        <p:txBody>
          <a:bodyPr lIns="0" tIns="0" rIns="0" bIns="0" rtlCol="0" anchor="t">
            <a:spAutoFit/>
          </a:bodyPr>
          <a:lstStyle/>
          <a:p>
            <a:pPr algn="ctr">
              <a:lnSpc>
                <a:spcPts val="4379"/>
              </a:lnSpc>
            </a:pPr>
            <a:r>
              <a:rPr lang="en-US" sz="3128" dirty="0">
                <a:solidFill>
                  <a:srgbClr val="191919"/>
                </a:solidFill>
                <a:latin typeface="Open Sauce Bold"/>
              </a:rPr>
              <a:t>Those with Lasting Power of Attorney</a:t>
            </a:r>
          </a:p>
        </p:txBody>
      </p:sp>
      <p:sp>
        <p:nvSpPr>
          <p:cNvPr id="10" name="TextBox 10"/>
          <p:cNvSpPr txBox="1"/>
          <p:nvPr/>
        </p:nvSpPr>
        <p:spPr>
          <a:xfrm>
            <a:off x="7737372" y="5584838"/>
            <a:ext cx="2845767" cy="2191130"/>
          </a:xfrm>
          <a:prstGeom prst="rect">
            <a:avLst/>
          </a:prstGeom>
        </p:spPr>
        <p:txBody>
          <a:bodyPr lIns="0" tIns="0" rIns="0" bIns="0" rtlCol="0" anchor="t">
            <a:spAutoFit/>
          </a:bodyPr>
          <a:lstStyle/>
          <a:p>
            <a:pPr algn="ctr">
              <a:lnSpc>
                <a:spcPts val="4379"/>
              </a:lnSpc>
            </a:pPr>
            <a:r>
              <a:rPr lang="en-US" sz="3128" dirty="0">
                <a:solidFill>
                  <a:srgbClr val="191919"/>
                </a:solidFill>
                <a:latin typeface="Open Sauce Bold"/>
              </a:rPr>
              <a:t>Court of Protection appointed Deputy </a:t>
            </a:r>
          </a:p>
        </p:txBody>
      </p:sp>
      <p:sp>
        <p:nvSpPr>
          <p:cNvPr id="11" name="TextBox 11"/>
          <p:cNvSpPr txBox="1"/>
          <p:nvPr/>
        </p:nvSpPr>
        <p:spPr>
          <a:xfrm>
            <a:off x="13649200" y="5053786"/>
            <a:ext cx="2992767" cy="531052"/>
          </a:xfrm>
          <a:prstGeom prst="rect">
            <a:avLst/>
          </a:prstGeom>
        </p:spPr>
        <p:txBody>
          <a:bodyPr lIns="0" tIns="0" rIns="0" bIns="0" rtlCol="0" anchor="t">
            <a:spAutoFit/>
          </a:bodyPr>
          <a:lstStyle/>
          <a:p>
            <a:pPr algn="ctr">
              <a:lnSpc>
                <a:spcPts val="4379"/>
              </a:lnSpc>
            </a:pPr>
            <a:r>
              <a:rPr lang="en-US" sz="3128">
                <a:solidFill>
                  <a:srgbClr val="191919"/>
                </a:solidFill>
                <a:latin typeface="Open Sauce Bold"/>
              </a:rPr>
              <a:t>Local Authority</a:t>
            </a:r>
          </a:p>
        </p:txBody>
      </p:sp>
      <p:sp>
        <p:nvSpPr>
          <p:cNvPr id="12" name="TextBox 12"/>
          <p:cNvSpPr txBox="1"/>
          <p:nvPr/>
        </p:nvSpPr>
        <p:spPr>
          <a:xfrm>
            <a:off x="9579771" y="8521640"/>
            <a:ext cx="6344079" cy="531052"/>
          </a:xfrm>
          <a:prstGeom prst="rect">
            <a:avLst/>
          </a:prstGeom>
        </p:spPr>
        <p:txBody>
          <a:bodyPr lIns="0" tIns="0" rIns="0" bIns="0" rtlCol="0" anchor="t">
            <a:spAutoFit/>
          </a:bodyPr>
          <a:lstStyle/>
          <a:p>
            <a:pPr algn="ctr">
              <a:lnSpc>
                <a:spcPts val="4379"/>
              </a:lnSpc>
            </a:pPr>
            <a:r>
              <a:rPr lang="en-US" sz="3128" dirty="0">
                <a:solidFill>
                  <a:srgbClr val="191919"/>
                </a:solidFill>
                <a:latin typeface="Open Sauce Bold"/>
              </a:rPr>
              <a:t>Healthcare Professionals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838568" y="2859252"/>
            <a:ext cx="8449432" cy="5632954"/>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1207" y="5821765"/>
            <a:ext cx="8325014" cy="446523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1207" y="161904"/>
            <a:ext cx="2064909" cy="2057400"/>
          </a:xfrm>
          <a:prstGeom prst="rect">
            <a:avLst/>
          </a:prstGeom>
        </p:spPr>
      </p:pic>
      <p:pic>
        <p:nvPicPr>
          <p:cNvPr id="5" name="Picture 5"/>
          <p:cNvPicPr>
            <a:picLocks noChangeAspect="1"/>
          </p:cNvPicPr>
          <p:nvPr/>
        </p:nvPicPr>
        <p:blipFill>
          <a:blip r:embed="rId7"/>
          <a:srcRect/>
          <a:stretch>
            <a:fillRect/>
          </a:stretch>
        </p:blipFill>
        <p:spPr>
          <a:xfrm>
            <a:off x="16509733" y="8767258"/>
            <a:ext cx="1057628" cy="982083"/>
          </a:xfrm>
          <a:prstGeom prst="rect">
            <a:avLst/>
          </a:prstGeom>
        </p:spPr>
      </p:pic>
      <p:sp>
        <p:nvSpPr>
          <p:cNvPr id="6" name="TextBox 6"/>
          <p:cNvSpPr txBox="1"/>
          <p:nvPr/>
        </p:nvSpPr>
        <p:spPr>
          <a:xfrm>
            <a:off x="2909455" y="548015"/>
            <a:ext cx="10816486" cy="1223885"/>
          </a:xfrm>
          <a:prstGeom prst="rect">
            <a:avLst/>
          </a:prstGeom>
        </p:spPr>
        <p:txBody>
          <a:bodyPr lIns="0" tIns="0" rIns="0" bIns="0" rtlCol="0" anchor="t">
            <a:spAutoFit/>
          </a:bodyPr>
          <a:lstStyle/>
          <a:p>
            <a:pPr>
              <a:lnSpc>
                <a:spcPts val="4991"/>
              </a:lnSpc>
            </a:pPr>
            <a:r>
              <a:rPr lang="en-US" sz="3565">
                <a:solidFill>
                  <a:srgbClr val="000000"/>
                </a:solidFill>
                <a:latin typeface="Open Sans Light Bold"/>
              </a:rPr>
              <a:t>Applying Formal Capacity Assesments to Fred and Mary's situation</a:t>
            </a:r>
            <a:r>
              <a:rPr lang="en-US" sz="3565">
                <a:solidFill>
                  <a:srgbClr val="000000"/>
                </a:solidFill>
                <a:latin typeface="Open Sans Light"/>
              </a:rPr>
              <a:t> </a:t>
            </a:r>
          </a:p>
        </p:txBody>
      </p:sp>
      <p:sp>
        <p:nvSpPr>
          <p:cNvPr id="7" name="TextBox 7"/>
          <p:cNvSpPr txBox="1"/>
          <p:nvPr/>
        </p:nvSpPr>
        <p:spPr>
          <a:xfrm>
            <a:off x="906843" y="2171679"/>
            <a:ext cx="8540446" cy="4604705"/>
          </a:xfrm>
          <a:prstGeom prst="rect">
            <a:avLst/>
          </a:prstGeom>
        </p:spPr>
        <p:txBody>
          <a:bodyPr lIns="0" tIns="0" rIns="0" bIns="0" rtlCol="0" anchor="t">
            <a:spAutoFit/>
          </a:bodyPr>
          <a:lstStyle/>
          <a:p>
            <a:pPr>
              <a:lnSpc>
                <a:spcPts val="3132"/>
              </a:lnSpc>
            </a:pPr>
            <a:r>
              <a:rPr lang="en-US" sz="2237">
                <a:solidFill>
                  <a:srgbClr val="000000"/>
                </a:solidFill>
                <a:latin typeface="Open Sans"/>
              </a:rPr>
              <a:t>Fred is looking to draft a Will but is struggling to retain information for longer than an hour at a time. Fred understands what a Will is but is unsure about how much money he has in savings and doesn’t understand the details of drafting a Will.</a:t>
            </a:r>
          </a:p>
          <a:p>
            <a:pPr>
              <a:lnSpc>
                <a:spcPts val="3132"/>
              </a:lnSpc>
            </a:pPr>
            <a:endParaRPr lang="en-US" sz="2237">
              <a:solidFill>
                <a:srgbClr val="000000"/>
              </a:solidFill>
              <a:latin typeface="Open Sans"/>
            </a:endParaRPr>
          </a:p>
          <a:p>
            <a:pPr>
              <a:lnSpc>
                <a:spcPts val="3132"/>
              </a:lnSpc>
            </a:pPr>
            <a:r>
              <a:rPr lang="en-US" sz="2237">
                <a:solidFill>
                  <a:srgbClr val="000000"/>
                </a:solidFill>
                <a:latin typeface="Open Sans"/>
              </a:rPr>
              <a:t>He meets with his solicitor to discuss the Will and for the next hour the solicitor explains all the details which he is mostly able to retain, but he does need some assistance from Mary when it comes to specifics.</a:t>
            </a:r>
          </a:p>
          <a:p>
            <a:pPr>
              <a:lnSpc>
                <a:spcPts val="2712"/>
              </a:lnSpc>
            </a:pPr>
            <a:endParaRPr lang="en-US" sz="2237">
              <a:solidFill>
                <a:srgbClr val="000000"/>
              </a:solidFill>
              <a:latin typeface="Open Sans"/>
            </a:endParaRPr>
          </a:p>
          <a:p>
            <a:pPr>
              <a:lnSpc>
                <a:spcPts val="3272"/>
              </a:lnSpc>
            </a:pPr>
            <a:endParaRPr lang="en-US" sz="2237">
              <a:solidFill>
                <a:srgbClr val="000000"/>
              </a:solidFill>
              <a:latin typeface="Open Sans"/>
            </a:endParaRPr>
          </a:p>
          <a:p>
            <a:pPr>
              <a:lnSpc>
                <a:spcPts val="2712"/>
              </a:lnSpc>
            </a:pPr>
            <a:endParaRPr lang="en-US" sz="2237">
              <a:solidFill>
                <a:srgbClr val="000000"/>
              </a:solidFill>
              <a:latin typeface="Open Sans"/>
            </a:endParaRPr>
          </a:p>
        </p:txBody>
      </p:sp>
      <p:sp>
        <p:nvSpPr>
          <p:cNvPr id="8" name="TextBox 8"/>
          <p:cNvSpPr txBox="1"/>
          <p:nvPr/>
        </p:nvSpPr>
        <p:spPr>
          <a:xfrm>
            <a:off x="1195209" y="6673645"/>
            <a:ext cx="7278168" cy="2110045"/>
          </a:xfrm>
          <a:prstGeom prst="rect">
            <a:avLst/>
          </a:prstGeom>
        </p:spPr>
        <p:txBody>
          <a:bodyPr lIns="0" tIns="0" rIns="0" bIns="0" rtlCol="0" anchor="t">
            <a:spAutoFit/>
          </a:bodyPr>
          <a:lstStyle/>
          <a:p>
            <a:pPr>
              <a:lnSpc>
                <a:spcPts val="3376"/>
              </a:lnSpc>
            </a:pPr>
            <a:r>
              <a:rPr lang="en-US" sz="2411">
                <a:solidFill>
                  <a:srgbClr val="000000"/>
                </a:solidFill>
                <a:latin typeface="Open Sans Light Bold"/>
              </a:rPr>
              <a:t>Despite this, Fred does have sufficient capacity to draft a will as he understands the information and can use it to make decisions regarding beneficiaries and the division of assests.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461573"/>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TextBox 5"/>
          <p:cNvSpPr txBox="1"/>
          <p:nvPr/>
        </p:nvSpPr>
        <p:spPr>
          <a:xfrm>
            <a:off x="1028700" y="1700084"/>
            <a:ext cx="6255200" cy="6953506"/>
          </a:xfrm>
          <a:prstGeom prst="rect">
            <a:avLst/>
          </a:prstGeom>
        </p:spPr>
        <p:txBody>
          <a:bodyPr lIns="0" tIns="0" rIns="0" bIns="0" rtlCol="0" anchor="t">
            <a:spAutoFit/>
          </a:bodyPr>
          <a:lstStyle/>
          <a:p>
            <a:pPr>
              <a:lnSpc>
                <a:spcPts val="9125"/>
              </a:lnSpc>
            </a:pPr>
            <a:r>
              <a:rPr lang="en-US" sz="8295" spc="-248">
                <a:solidFill>
                  <a:srgbClr val="191919"/>
                </a:solidFill>
                <a:latin typeface="Open Sauce Bold"/>
              </a:rPr>
              <a:t>How are the wishes and feelings of the person taken into account?</a:t>
            </a:r>
          </a:p>
        </p:txBody>
      </p:sp>
      <p:graphicFrame>
        <p:nvGraphicFramePr>
          <p:cNvPr id="6" name="Table 6"/>
          <p:cNvGraphicFramePr>
            <a:graphicFrameLocks noGrp="1"/>
          </p:cNvGraphicFramePr>
          <p:nvPr/>
        </p:nvGraphicFramePr>
        <p:xfrm>
          <a:off x="7929509" y="1280828"/>
          <a:ext cx="9329791" cy="7725345"/>
        </p:xfrm>
        <a:graphic>
          <a:graphicData uri="http://schemas.openxmlformats.org/drawingml/2006/table">
            <a:tbl>
              <a:tblPr/>
              <a:tblGrid>
                <a:gridCol w="1028841">
                  <a:extLst>
                    <a:ext uri="{9D8B030D-6E8A-4147-A177-3AD203B41FA5}">
                      <a16:colId xmlns:a16="http://schemas.microsoft.com/office/drawing/2014/main" val="20000"/>
                    </a:ext>
                  </a:extLst>
                </a:gridCol>
                <a:gridCol w="8300950">
                  <a:extLst>
                    <a:ext uri="{9D8B030D-6E8A-4147-A177-3AD203B41FA5}">
                      <a16:colId xmlns:a16="http://schemas.microsoft.com/office/drawing/2014/main" val="20001"/>
                    </a:ext>
                  </a:extLst>
                </a:gridCol>
              </a:tblGrid>
              <a:tr h="1635456">
                <a:tc>
                  <a:txBody>
                    <a:bodyPr/>
                    <a:lstStyle/>
                    <a:p>
                      <a:pPr algn="l">
                        <a:defRPr/>
                      </a:pPr>
                      <a:r>
                        <a:rPr lang="en-US" sz="2100">
                          <a:solidFill>
                            <a:srgbClr val="191919"/>
                          </a:solidFill>
                          <a:latin typeface="Open Sauce Bold"/>
                        </a:rPr>
                        <a:t>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500">
                          <a:solidFill>
                            <a:srgbClr val="191919"/>
                          </a:solidFill>
                          <a:latin typeface="Open Sauce Bold"/>
                        </a:rPr>
                        <a:t>Decide together</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59922">
                <a:tc>
                  <a:txBody>
                    <a:bodyPr/>
                    <a:lstStyle/>
                    <a:p>
                      <a:pPr algn="l">
                        <a:defRPr/>
                      </a:pPr>
                      <a:r>
                        <a:rPr lang="en-US" sz="2100">
                          <a:solidFill>
                            <a:srgbClr val="191919"/>
                          </a:solidFill>
                          <a:latin typeface="Open Sauce Bold"/>
                        </a:rPr>
                        <a:t>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500">
                          <a:solidFill>
                            <a:srgbClr val="191919"/>
                          </a:solidFill>
                          <a:latin typeface="Open Sauce Bold"/>
                        </a:rPr>
                        <a:t>Consult with others</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71431">
                <a:tc>
                  <a:txBody>
                    <a:bodyPr/>
                    <a:lstStyle/>
                    <a:p>
                      <a:pPr algn="l">
                        <a:defRPr/>
                      </a:pPr>
                      <a:r>
                        <a:rPr lang="en-US" sz="2100">
                          <a:solidFill>
                            <a:srgbClr val="191919"/>
                          </a:solidFill>
                          <a:latin typeface="Open Sauce Bold"/>
                        </a:rPr>
                        <a:t>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500">
                          <a:solidFill>
                            <a:srgbClr val="191919"/>
                          </a:solidFill>
                          <a:latin typeface="Open Sauce Bold"/>
                        </a:rPr>
                        <a:t>Consider their wishes</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8536">
                <a:tc>
                  <a:txBody>
                    <a:bodyPr/>
                    <a:lstStyle/>
                    <a:p>
                      <a:pPr algn="l">
                        <a:defRPr/>
                      </a:pPr>
                      <a:r>
                        <a:rPr lang="en-US" sz="2100">
                          <a:solidFill>
                            <a:srgbClr val="191919"/>
                          </a:solidFill>
                          <a:latin typeface="Open Sauce Bold"/>
                        </a:rPr>
                        <a:t>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3500">
                          <a:solidFill>
                            <a:srgbClr val="191919"/>
                          </a:solidFill>
                          <a:latin typeface="Open Sauce Bold"/>
                        </a:rPr>
                        <a:t>What would they have chosen?</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342398" y="137244"/>
            <a:ext cx="17495028" cy="9884713"/>
            <a:chOff x="0" y="0"/>
            <a:chExt cx="4607744" cy="2603381"/>
          </a:xfrm>
        </p:grpSpPr>
        <p:sp>
          <p:nvSpPr>
            <p:cNvPr id="3" name="Freeform 3"/>
            <p:cNvSpPr/>
            <p:nvPr/>
          </p:nvSpPr>
          <p:spPr>
            <a:xfrm>
              <a:off x="0" y="0"/>
              <a:ext cx="4607744" cy="2603381"/>
            </a:xfrm>
            <a:custGeom>
              <a:avLst/>
              <a:gdLst/>
              <a:ahLst/>
              <a:cxnLst/>
              <a:rect l="l" t="t" r="r" b="b"/>
              <a:pathLst>
                <a:path w="4607744" h="2603381">
                  <a:moveTo>
                    <a:pt x="0" y="0"/>
                  </a:moveTo>
                  <a:lnTo>
                    <a:pt x="4607744" y="0"/>
                  </a:lnTo>
                  <a:lnTo>
                    <a:pt x="4607744" y="2603381"/>
                  </a:lnTo>
                  <a:lnTo>
                    <a:pt x="0" y="2603381"/>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grpSp>
        <p:nvGrpSpPr>
          <p:cNvPr id="5" name="Group 5"/>
          <p:cNvGrpSpPr/>
          <p:nvPr/>
        </p:nvGrpSpPr>
        <p:grpSpPr>
          <a:xfrm>
            <a:off x="2039668" y="2472852"/>
            <a:ext cx="6006683" cy="3230761"/>
            <a:chOff x="0" y="-38100"/>
            <a:chExt cx="1582007" cy="850900"/>
          </a:xfrm>
        </p:grpSpPr>
        <p:sp>
          <p:nvSpPr>
            <p:cNvPr id="6" name="Freeform 6"/>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7" name="TextBox 7"/>
            <p:cNvSpPr txBox="1"/>
            <p:nvPr/>
          </p:nvSpPr>
          <p:spPr>
            <a:xfrm>
              <a:off x="130765" y="-38100"/>
              <a:ext cx="1308013" cy="850900"/>
            </a:xfrm>
            <a:prstGeom prst="rect">
              <a:avLst/>
            </a:prstGeom>
          </p:spPr>
          <p:txBody>
            <a:bodyPr lIns="50800" tIns="50800" rIns="50800" bIns="50800" rtlCol="0" anchor="ctr"/>
            <a:lstStyle/>
            <a:p>
              <a:pPr algn="ctr">
                <a:lnSpc>
                  <a:spcPts val="4419"/>
                </a:lnSpc>
              </a:pPr>
              <a:r>
                <a:rPr lang="en-US" sz="3399" dirty="0">
                  <a:solidFill>
                    <a:srgbClr val="000000"/>
                  </a:solidFill>
                  <a:latin typeface="Canva Sans" panose="020B0604020202020204" charset="0"/>
                </a:rPr>
                <a:t>First point of contact in an emergency</a:t>
              </a:r>
            </a:p>
          </p:txBody>
        </p:sp>
      </p:grpSp>
      <p:grpSp>
        <p:nvGrpSpPr>
          <p:cNvPr id="8" name="Group 8"/>
          <p:cNvGrpSpPr/>
          <p:nvPr/>
        </p:nvGrpSpPr>
        <p:grpSpPr>
          <a:xfrm>
            <a:off x="1735157" y="2227310"/>
            <a:ext cx="883875" cy="88387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749189" y="2513604"/>
            <a:ext cx="6006683" cy="3086100"/>
            <a:chOff x="0" y="0"/>
            <a:chExt cx="1582007" cy="812800"/>
          </a:xfrm>
        </p:grpSpPr>
        <p:sp>
          <p:nvSpPr>
            <p:cNvPr id="12" name="Freeform 12"/>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14" name="Group 14"/>
          <p:cNvGrpSpPr/>
          <p:nvPr/>
        </p:nvGrpSpPr>
        <p:grpSpPr>
          <a:xfrm>
            <a:off x="10226971" y="2227310"/>
            <a:ext cx="883875" cy="88387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2036955" y="6172200"/>
            <a:ext cx="6006683" cy="3086100"/>
            <a:chOff x="0" y="0"/>
            <a:chExt cx="1582007" cy="812800"/>
          </a:xfrm>
        </p:grpSpPr>
        <p:sp>
          <p:nvSpPr>
            <p:cNvPr id="18" name="Freeform 18"/>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0" name="Group 20"/>
          <p:cNvGrpSpPr/>
          <p:nvPr/>
        </p:nvGrpSpPr>
        <p:grpSpPr>
          <a:xfrm>
            <a:off x="1735157" y="5885906"/>
            <a:ext cx="883875" cy="8838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727426" y="6210300"/>
            <a:ext cx="6036576" cy="3230761"/>
            <a:chOff x="0" y="-5881"/>
            <a:chExt cx="1589880" cy="850900"/>
          </a:xfrm>
        </p:grpSpPr>
        <p:sp>
          <p:nvSpPr>
            <p:cNvPr id="24" name="Freeform 24"/>
            <p:cNvSpPr/>
            <p:nvPr/>
          </p:nvSpPr>
          <p:spPr>
            <a:xfrm>
              <a:off x="0" y="0"/>
              <a:ext cx="1582007" cy="832789"/>
            </a:xfrm>
            <a:custGeom>
              <a:avLst/>
              <a:gdLst/>
              <a:ahLst/>
              <a:cxnLst/>
              <a:rect l="l" t="t" r="r" b="b"/>
              <a:pathLst>
                <a:path w="1582007" h="832789">
                  <a:moveTo>
                    <a:pt x="65733" y="0"/>
                  </a:moveTo>
                  <a:lnTo>
                    <a:pt x="1516274" y="0"/>
                  </a:lnTo>
                  <a:cubicBezTo>
                    <a:pt x="1533707" y="0"/>
                    <a:pt x="1550427" y="6925"/>
                    <a:pt x="1562754" y="19253"/>
                  </a:cubicBezTo>
                  <a:cubicBezTo>
                    <a:pt x="1575081" y="31580"/>
                    <a:pt x="1582007" y="48300"/>
                    <a:pt x="1582007" y="65733"/>
                  </a:cubicBezTo>
                  <a:lnTo>
                    <a:pt x="1582007" y="767056"/>
                  </a:lnTo>
                  <a:cubicBezTo>
                    <a:pt x="1582007" y="803359"/>
                    <a:pt x="1552577" y="832789"/>
                    <a:pt x="1516274" y="832789"/>
                  </a:cubicBezTo>
                  <a:lnTo>
                    <a:pt x="65733" y="832789"/>
                  </a:lnTo>
                  <a:cubicBezTo>
                    <a:pt x="48300" y="832789"/>
                    <a:pt x="31580" y="825863"/>
                    <a:pt x="19253" y="813536"/>
                  </a:cubicBezTo>
                  <a:cubicBezTo>
                    <a:pt x="6925" y="801209"/>
                    <a:pt x="0" y="784489"/>
                    <a:pt x="0" y="767056"/>
                  </a:cubicBezTo>
                  <a:lnTo>
                    <a:pt x="0" y="65733"/>
                  </a:lnTo>
                  <a:cubicBezTo>
                    <a:pt x="0" y="29430"/>
                    <a:pt x="29430" y="0"/>
                    <a:pt x="65733" y="0"/>
                  </a:cubicBezTo>
                  <a:close/>
                </a:path>
              </a:pathLst>
            </a:custGeom>
            <a:solidFill>
              <a:srgbClr val="FDF8EC"/>
            </a:solidFill>
            <a:ln w="28575">
              <a:solidFill>
                <a:srgbClr val="F05335"/>
              </a:solidFill>
            </a:ln>
          </p:spPr>
        </p:sp>
        <p:sp>
          <p:nvSpPr>
            <p:cNvPr id="25" name="TextBox 25"/>
            <p:cNvSpPr txBox="1"/>
            <p:nvPr/>
          </p:nvSpPr>
          <p:spPr>
            <a:xfrm>
              <a:off x="13368" y="-5881"/>
              <a:ext cx="1576512" cy="850900"/>
            </a:xfrm>
            <a:prstGeom prst="rect">
              <a:avLst/>
            </a:prstGeom>
          </p:spPr>
          <p:txBody>
            <a:bodyPr lIns="50800" tIns="50800" rIns="50800" bIns="50800" rtlCol="0" anchor="ctr"/>
            <a:lstStyle/>
            <a:p>
              <a:pPr algn="ctr">
                <a:lnSpc>
                  <a:spcPts val="4679"/>
                </a:lnSpc>
              </a:pPr>
              <a:r>
                <a:rPr lang="en-US" sz="3400" dirty="0">
                  <a:solidFill>
                    <a:srgbClr val="000000"/>
                  </a:solidFill>
                  <a:latin typeface="Canva Sans" panose="020B0604020202020204" charset="0"/>
                </a:rPr>
                <a:t>Health or social care professionals may make best interests decisions (following the checklist) if there is no LPA</a:t>
              </a:r>
            </a:p>
          </p:txBody>
        </p:sp>
      </p:grpSp>
      <p:grpSp>
        <p:nvGrpSpPr>
          <p:cNvPr id="26" name="Group 26"/>
          <p:cNvGrpSpPr/>
          <p:nvPr/>
        </p:nvGrpSpPr>
        <p:grpSpPr>
          <a:xfrm>
            <a:off x="10226971" y="5885906"/>
            <a:ext cx="883875" cy="8838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9" name="AutoShape 29"/>
          <p:cNvSpPr/>
          <p:nvPr/>
        </p:nvSpPr>
        <p:spPr>
          <a:xfrm>
            <a:off x="8043638" y="4108388"/>
            <a:ext cx="2705551" cy="0"/>
          </a:xfrm>
          <a:prstGeom prst="line">
            <a:avLst/>
          </a:prstGeom>
          <a:ln w="47625" cap="flat">
            <a:solidFill>
              <a:srgbClr val="F05335"/>
            </a:solidFill>
            <a:prstDash val="solid"/>
            <a:headEnd type="none" w="sm" len="sm"/>
            <a:tailEnd type="none" w="sm" len="sm"/>
          </a:ln>
        </p:spPr>
      </p:sp>
      <p:sp>
        <p:nvSpPr>
          <p:cNvPr id="30" name="AutoShape 30"/>
          <p:cNvSpPr/>
          <p:nvPr/>
        </p:nvSpPr>
        <p:spPr>
          <a:xfrm>
            <a:off x="8043638" y="7766984"/>
            <a:ext cx="2705551" cy="0"/>
          </a:xfrm>
          <a:prstGeom prst="line">
            <a:avLst/>
          </a:prstGeom>
          <a:ln w="47625" cap="flat">
            <a:solidFill>
              <a:srgbClr val="F05335"/>
            </a:solidFill>
            <a:prstDash val="solid"/>
            <a:headEnd type="none" w="sm" len="sm"/>
            <a:tailEnd type="none" w="sm" len="sm"/>
          </a:ln>
        </p:spPr>
      </p:sp>
      <p:sp>
        <p:nvSpPr>
          <p:cNvPr id="31" name="AutoShape 31"/>
          <p:cNvSpPr/>
          <p:nvPr/>
        </p:nvSpPr>
        <p:spPr>
          <a:xfrm rot="-5400000">
            <a:off x="7592088" y="5945267"/>
            <a:ext cx="3608651" cy="0"/>
          </a:xfrm>
          <a:prstGeom prst="line">
            <a:avLst/>
          </a:prstGeom>
          <a:ln w="47625" cap="flat">
            <a:solidFill>
              <a:srgbClr val="F05335"/>
            </a:solidFill>
            <a:prstDash val="solid"/>
            <a:headEnd type="none" w="sm" len="sm"/>
            <a:tailEnd type="none" w="sm" len="sm"/>
          </a:ln>
        </p:spPr>
      </p:sp>
      <p:sp>
        <p:nvSpPr>
          <p:cNvPr id="32" name="TextBox 32"/>
          <p:cNvSpPr txBox="1"/>
          <p:nvPr/>
        </p:nvSpPr>
        <p:spPr>
          <a:xfrm>
            <a:off x="2441614" y="1095812"/>
            <a:ext cx="13404773" cy="712470"/>
          </a:xfrm>
          <a:prstGeom prst="rect">
            <a:avLst/>
          </a:prstGeom>
        </p:spPr>
        <p:txBody>
          <a:bodyPr lIns="0" tIns="0" rIns="0" bIns="0" rtlCol="0" anchor="t">
            <a:spAutoFit/>
          </a:bodyPr>
          <a:lstStyle/>
          <a:p>
            <a:pPr algn="ctr">
              <a:lnSpc>
                <a:spcPts val="5880"/>
              </a:lnSpc>
              <a:spcBef>
                <a:spcPct val="0"/>
              </a:spcBef>
            </a:pPr>
            <a:r>
              <a:rPr lang="en-US" sz="4200" spc="134">
                <a:solidFill>
                  <a:srgbClr val="000000"/>
                </a:solidFill>
                <a:latin typeface="Gordita Bold"/>
              </a:rPr>
              <a:t>"NEXT OF KIN"</a:t>
            </a:r>
          </a:p>
        </p:txBody>
      </p:sp>
      <p:sp>
        <p:nvSpPr>
          <p:cNvPr id="33" name="TextBox 33"/>
          <p:cNvSpPr txBox="1"/>
          <p:nvPr/>
        </p:nvSpPr>
        <p:spPr>
          <a:xfrm>
            <a:off x="11219152" y="3049451"/>
            <a:ext cx="5066755" cy="2077561"/>
          </a:xfrm>
          <a:prstGeom prst="rect">
            <a:avLst/>
          </a:prstGeom>
        </p:spPr>
        <p:txBody>
          <a:bodyPr lIns="0" tIns="0" rIns="0" bIns="0" rtlCol="0" anchor="t">
            <a:spAutoFit/>
          </a:bodyPr>
          <a:lstStyle/>
          <a:p>
            <a:pPr algn="ctr">
              <a:lnSpc>
                <a:spcPts val="4138"/>
              </a:lnSpc>
            </a:pPr>
            <a:r>
              <a:rPr lang="en-US" sz="3400" spc="94" dirty="0">
                <a:solidFill>
                  <a:srgbClr val="000000"/>
                </a:solidFill>
                <a:latin typeface="Canva Sans" panose="020B0604020202020204" charset="0"/>
              </a:rPr>
              <a:t>No legal definition and next of kin are given no legal rights and responsibilities </a:t>
            </a:r>
          </a:p>
        </p:txBody>
      </p:sp>
      <p:sp>
        <p:nvSpPr>
          <p:cNvPr id="34" name="TextBox 34"/>
          <p:cNvSpPr txBox="1"/>
          <p:nvPr/>
        </p:nvSpPr>
        <p:spPr>
          <a:xfrm>
            <a:off x="1782482"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01</a:t>
            </a:r>
          </a:p>
        </p:txBody>
      </p:sp>
      <p:sp>
        <p:nvSpPr>
          <p:cNvPr id="35" name="TextBox 35"/>
          <p:cNvSpPr txBox="1"/>
          <p:nvPr/>
        </p:nvSpPr>
        <p:spPr>
          <a:xfrm>
            <a:off x="10274296"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02</a:t>
            </a:r>
          </a:p>
        </p:txBody>
      </p:sp>
      <p:sp>
        <p:nvSpPr>
          <p:cNvPr id="36" name="TextBox 36"/>
          <p:cNvSpPr txBox="1"/>
          <p:nvPr/>
        </p:nvSpPr>
        <p:spPr>
          <a:xfrm>
            <a:off x="1782482"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03</a:t>
            </a:r>
          </a:p>
        </p:txBody>
      </p:sp>
      <p:sp>
        <p:nvSpPr>
          <p:cNvPr id="37" name="TextBox 37"/>
          <p:cNvSpPr txBox="1"/>
          <p:nvPr/>
        </p:nvSpPr>
        <p:spPr>
          <a:xfrm>
            <a:off x="10274296"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04</a:t>
            </a:r>
          </a:p>
        </p:txBody>
      </p:sp>
      <p:sp>
        <p:nvSpPr>
          <p:cNvPr id="38" name="TextBox 38"/>
          <p:cNvSpPr txBox="1"/>
          <p:nvPr/>
        </p:nvSpPr>
        <p:spPr>
          <a:xfrm>
            <a:off x="2593757" y="6389349"/>
            <a:ext cx="5000277" cy="2720488"/>
          </a:xfrm>
          <a:prstGeom prst="rect">
            <a:avLst/>
          </a:prstGeom>
        </p:spPr>
        <p:txBody>
          <a:bodyPr lIns="0" tIns="0" rIns="0" bIns="0" rtlCol="0" anchor="t">
            <a:spAutoFit/>
          </a:bodyPr>
          <a:lstStyle/>
          <a:p>
            <a:pPr algn="ctr">
              <a:lnSpc>
                <a:spcPts val="4278"/>
              </a:lnSpc>
            </a:pPr>
            <a:r>
              <a:rPr lang="en-US" sz="3400" spc="97" dirty="0">
                <a:solidFill>
                  <a:srgbClr val="000000"/>
                </a:solidFill>
                <a:latin typeface="Canva Sans" panose="020B0604020202020204" charset="0"/>
              </a:rPr>
              <a:t>If you want your relatives to make best interest decisions, an LPA will need to be created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376619"/>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8369" b="37571"/>
          <a:stretch>
            <a:fillRect/>
          </a:stretch>
        </p:blipFill>
        <p:spPr>
          <a:xfrm flipH="1">
            <a:off x="0" y="1148628"/>
            <a:ext cx="4067748" cy="845095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1788" b="37571"/>
          <a:stretch>
            <a:fillRect/>
          </a:stretch>
        </p:blipFill>
        <p:spPr>
          <a:xfrm>
            <a:off x="2033874" y="2138893"/>
            <a:ext cx="6172292" cy="5946245"/>
          </a:xfrm>
          <a:prstGeom prst="rect">
            <a:avLst/>
          </a:prstGeom>
        </p:spPr>
      </p:pic>
      <p:sp>
        <p:nvSpPr>
          <p:cNvPr id="7" name="AutoShape 7"/>
          <p:cNvSpPr/>
          <p:nvPr/>
        </p:nvSpPr>
        <p:spPr>
          <a:xfrm rot="-10800000">
            <a:off x="9438398" y="4057873"/>
            <a:ext cx="6688827" cy="0"/>
          </a:xfrm>
          <a:prstGeom prst="line">
            <a:avLst/>
          </a:prstGeom>
          <a:ln w="38100" cap="rnd">
            <a:solidFill>
              <a:srgbClr val="F05335"/>
            </a:solidFill>
            <a:prstDash val="solid"/>
            <a:headEnd type="none" w="sm" len="sm"/>
            <a:tailEnd type="none" w="sm" len="sm"/>
          </a:ln>
        </p:spPr>
      </p:sp>
      <p:sp>
        <p:nvSpPr>
          <p:cNvPr id="8" name="AutoShape 8"/>
          <p:cNvSpPr/>
          <p:nvPr/>
        </p:nvSpPr>
        <p:spPr>
          <a:xfrm rot="-5400000">
            <a:off x="4861592" y="5095875"/>
            <a:ext cx="8249263" cy="0"/>
          </a:xfrm>
          <a:prstGeom prst="line">
            <a:avLst/>
          </a:prstGeom>
          <a:ln w="47625" cap="rnd">
            <a:solidFill>
              <a:srgbClr val="F05335"/>
            </a:solidFill>
            <a:prstDash val="solid"/>
            <a:headEnd type="none" w="sm" len="sm"/>
            <a:tailEnd type="none" w="sm" len="sm"/>
          </a:ln>
        </p:spPr>
      </p:sp>
      <p:sp>
        <p:nvSpPr>
          <p:cNvPr id="9" name="AutoShape 9"/>
          <p:cNvSpPr/>
          <p:nvPr/>
        </p:nvSpPr>
        <p:spPr>
          <a:xfrm rot="-10800000">
            <a:off x="9438398" y="6808325"/>
            <a:ext cx="6688827" cy="0"/>
          </a:xfrm>
          <a:prstGeom prst="line">
            <a:avLst/>
          </a:prstGeom>
          <a:ln w="38100" cap="rnd">
            <a:solidFill>
              <a:srgbClr val="F05335"/>
            </a:solidFill>
            <a:prstDash val="solid"/>
            <a:headEnd type="none" w="sm" len="sm"/>
            <a:tailEnd type="none" w="sm" len="sm"/>
          </a:ln>
        </p:spPr>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2561336"/>
            <a:ext cx="971773" cy="971773"/>
          </a:xfrm>
          <a:prstGeom prst="rect">
            <a:avLst/>
          </a:prstGeom>
        </p:spPr>
      </p:pic>
      <p:sp>
        <p:nvSpPr>
          <p:cNvPr id="11" name="TextBox 11"/>
          <p:cNvSpPr txBox="1"/>
          <p:nvPr/>
        </p:nvSpPr>
        <p:spPr>
          <a:xfrm>
            <a:off x="2295924" y="4067398"/>
            <a:ext cx="5447667" cy="2162175"/>
          </a:xfrm>
          <a:prstGeom prst="rect">
            <a:avLst/>
          </a:prstGeom>
        </p:spPr>
        <p:txBody>
          <a:bodyPr lIns="0" tIns="0" rIns="0" bIns="0" rtlCol="0" anchor="t">
            <a:spAutoFit/>
          </a:bodyPr>
          <a:lstStyle/>
          <a:p>
            <a:pPr algn="ctr">
              <a:lnSpc>
                <a:spcPts val="5759"/>
              </a:lnSpc>
            </a:pPr>
            <a:r>
              <a:rPr lang="en-US" sz="4800">
                <a:solidFill>
                  <a:srgbClr val="FEFFFF"/>
                </a:solidFill>
                <a:latin typeface="Open Sauce Bold"/>
              </a:rPr>
              <a:t>Health and Welfare</a:t>
            </a:r>
          </a:p>
          <a:p>
            <a:pPr algn="ctr">
              <a:lnSpc>
                <a:spcPts val="5759"/>
              </a:lnSpc>
            </a:pPr>
            <a:r>
              <a:rPr lang="en-US" sz="4800">
                <a:solidFill>
                  <a:srgbClr val="FEFFFF"/>
                </a:solidFill>
                <a:latin typeface="Open Sauce Bold"/>
              </a:rPr>
              <a:t>LPA</a:t>
            </a:r>
          </a:p>
        </p:txBody>
      </p:sp>
      <p:sp>
        <p:nvSpPr>
          <p:cNvPr id="12" name="TextBox 12"/>
          <p:cNvSpPr txBox="1"/>
          <p:nvPr/>
        </p:nvSpPr>
        <p:spPr>
          <a:xfrm>
            <a:off x="10896058" y="2761473"/>
            <a:ext cx="7124410" cy="571500"/>
          </a:xfrm>
          <a:prstGeom prst="rect">
            <a:avLst/>
          </a:prstGeom>
        </p:spPr>
        <p:txBody>
          <a:bodyPr lIns="0" tIns="0" rIns="0" bIns="0" rtlCol="0" anchor="t">
            <a:spAutoFit/>
          </a:bodyPr>
          <a:lstStyle/>
          <a:p>
            <a:pPr>
              <a:lnSpc>
                <a:spcPts val="4559"/>
              </a:lnSpc>
            </a:pPr>
            <a:r>
              <a:rPr lang="en-US" sz="3799">
                <a:solidFill>
                  <a:srgbClr val="191919"/>
                </a:solidFill>
                <a:latin typeface="Quicksand"/>
              </a:rPr>
              <a:t>Consult with Others</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5058546"/>
            <a:ext cx="971773" cy="971773"/>
          </a:xfrm>
          <a:prstGeom prst="rect">
            <a:avLst/>
          </a:prstGeom>
        </p:spPr>
      </p:pic>
      <p:sp>
        <p:nvSpPr>
          <p:cNvPr id="14" name="TextBox 14"/>
          <p:cNvSpPr txBox="1"/>
          <p:nvPr/>
        </p:nvSpPr>
        <p:spPr>
          <a:xfrm>
            <a:off x="10896058" y="5287879"/>
            <a:ext cx="7124410" cy="571500"/>
          </a:xfrm>
          <a:prstGeom prst="rect">
            <a:avLst/>
          </a:prstGeom>
        </p:spPr>
        <p:txBody>
          <a:bodyPr lIns="0" tIns="0" rIns="0" bIns="0" rtlCol="0" anchor="t">
            <a:spAutoFit/>
          </a:bodyPr>
          <a:lstStyle/>
          <a:p>
            <a:pPr>
              <a:lnSpc>
                <a:spcPts val="4559"/>
              </a:lnSpc>
            </a:pPr>
            <a:r>
              <a:rPr lang="en-US" sz="3799" dirty="0">
                <a:solidFill>
                  <a:srgbClr val="191919"/>
                </a:solidFill>
                <a:latin typeface="Quicksand"/>
              </a:rPr>
              <a:t>Best Interest Meetings</a:t>
            </a: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7370816"/>
            <a:ext cx="971773" cy="971773"/>
          </a:xfrm>
          <a:prstGeom prst="rect">
            <a:avLst/>
          </a:prstGeom>
        </p:spPr>
      </p:pic>
      <p:sp>
        <p:nvSpPr>
          <p:cNvPr id="16" name="TextBox 16"/>
          <p:cNvSpPr txBox="1"/>
          <p:nvPr/>
        </p:nvSpPr>
        <p:spPr>
          <a:xfrm>
            <a:off x="10844863" y="7466830"/>
            <a:ext cx="7124410" cy="1143000"/>
          </a:xfrm>
          <a:prstGeom prst="rect">
            <a:avLst/>
          </a:prstGeom>
        </p:spPr>
        <p:txBody>
          <a:bodyPr lIns="0" tIns="0" rIns="0" bIns="0" rtlCol="0" anchor="t">
            <a:spAutoFit/>
          </a:bodyPr>
          <a:lstStyle/>
          <a:p>
            <a:pPr>
              <a:lnSpc>
                <a:spcPts val="4559"/>
              </a:lnSpc>
            </a:pPr>
            <a:r>
              <a:rPr lang="en-US" sz="3799" dirty="0">
                <a:solidFill>
                  <a:srgbClr val="191919"/>
                </a:solidFill>
                <a:latin typeface="Quicksand"/>
              </a:rPr>
              <a:t>Examine pros and cons </a:t>
            </a:r>
          </a:p>
          <a:p>
            <a:pPr>
              <a:lnSpc>
                <a:spcPts val="4559"/>
              </a:lnSpc>
            </a:pPr>
            <a:r>
              <a:rPr lang="en-US" sz="3799" dirty="0">
                <a:solidFill>
                  <a:srgbClr val="191919"/>
                </a:solidFill>
                <a:latin typeface="Quicksand"/>
              </a:rPr>
              <a:t>of each option</a:t>
            </a:r>
          </a:p>
        </p:txBody>
      </p:sp>
      <p:grpSp>
        <p:nvGrpSpPr>
          <p:cNvPr id="17" name="Group 17"/>
          <p:cNvGrpSpPr/>
          <p:nvPr/>
        </p:nvGrpSpPr>
        <p:grpSpPr>
          <a:xfrm>
            <a:off x="-9225797" y="698005"/>
            <a:ext cx="9665359" cy="9588995"/>
            <a:chOff x="0" y="0"/>
            <a:chExt cx="2545609" cy="2525497"/>
          </a:xfrm>
        </p:grpSpPr>
        <p:sp>
          <p:nvSpPr>
            <p:cNvPr id="18" name="Freeform 18"/>
            <p:cNvSpPr/>
            <p:nvPr/>
          </p:nvSpPr>
          <p:spPr>
            <a:xfrm>
              <a:off x="0" y="0"/>
              <a:ext cx="2545609" cy="2525497"/>
            </a:xfrm>
            <a:custGeom>
              <a:avLst/>
              <a:gdLst/>
              <a:ahLst/>
              <a:cxnLst/>
              <a:rect l="l" t="t" r="r" b="b"/>
              <a:pathLst>
                <a:path w="2545609" h="2525497">
                  <a:moveTo>
                    <a:pt x="0" y="0"/>
                  </a:moveTo>
                  <a:lnTo>
                    <a:pt x="2545609" y="0"/>
                  </a:lnTo>
                  <a:lnTo>
                    <a:pt x="2545609" y="2525497"/>
                  </a:lnTo>
                  <a:lnTo>
                    <a:pt x="0" y="2525497"/>
                  </a:lnTo>
                  <a:close/>
                </a:path>
              </a:pathLst>
            </a:custGeom>
            <a:solidFill>
              <a:srgbClr val="FDF8EC"/>
            </a:solidFill>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1415" y="6882741"/>
            <a:ext cx="2135772" cy="202097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40668" y="5143500"/>
            <a:ext cx="2409575" cy="240957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65357" y="3872996"/>
            <a:ext cx="1864864" cy="1927961"/>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054987" y="2233136"/>
            <a:ext cx="2603841" cy="2603841"/>
          </a:xfrm>
          <a:prstGeom prst="rect">
            <a:avLst/>
          </a:prstGeom>
        </p:spPr>
      </p:pic>
      <p:sp>
        <p:nvSpPr>
          <p:cNvPr id="6" name="TextBox 6"/>
          <p:cNvSpPr txBox="1"/>
          <p:nvPr/>
        </p:nvSpPr>
        <p:spPr>
          <a:xfrm>
            <a:off x="871415" y="213604"/>
            <a:ext cx="16387885" cy="1535614"/>
          </a:xfrm>
          <a:prstGeom prst="rect">
            <a:avLst/>
          </a:prstGeom>
        </p:spPr>
        <p:txBody>
          <a:bodyPr lIns="0" tIns="0" rIns="0" bIns="0" rtlCol="0" anchor="t">
            <a:spAutoFit/>
          </a:bodyPr>
          <a:lstStyle/>
          <a:p>
            <a:pPr algn="ctr">
              <a:lnSpc>
                <a:spcPts val="6184"/>
              </a:lnSpc>
            </a:pPr>
            <a:r>
              <a:rPr lang="en-US" sz="4417">
                <a:solidFill>
                  <a:srgbClr val="F05335"/>
                </a:solidFill>
                <a:latin typeface="Open Sans Extra Bold"/>
              </a:rPr>
              <a:t>The Person Living With Dementia has the right to choose their accommodation provider if: </a:t>
            </a:r>
          </a:p>
        </p:txBody>
      </p:sp>
      <p:sp>
        <p:nvSpPr>
          <p:cNvPr id="7" name="TextBox 7"/>
          <p:cNvSpPr txBox="1"/>
          <p:nvPr/>
        </p:nvSpPr>
        <p:spPr>
          <a:xfrm>
            <a:off x="0" y="8837040"/>
            <a:ext cx="4055418" cy="178054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The accommodation </a:t>
            </a:r>
          </a:p>
          <a:p>
            <a:pPr algn="ctr">
              <a:lnSpc>
                <a:spcPts val="4759"/>
              </a:lnSpc>
            </a:pPr>
            <a:r>
              <a:rPr lang="en-US" sz="3399">
                <a:solidFill>
                  <a:srgbClr val="000000"/>
                </a:solidFill>
                <a:latin typeface="Open Sans Light"/>
              </a:rPr>
              <a:t>is suitable</a:t>
            </a:r>
          </a:p>
          <a:p>
            <a:pPr algn="ctr">
              <a:lnSpc>
                <a:spcPts val="4759"/>
              </a:lnSpc>
            </a:pPr>
            <a:endParaRPr lang="en-US" sz="3399">
              <a:solidFill>
                <a:srgbClr val="000000"/>
              </a:solidFill>
              <a:latin typeface="Open Sans Light"/>
            </a:endParaRPr>
          </a:p>
        </p:txBody>
      </p:sp>
      <p:sp>
        <p:nvSpPr>
          <p:cNvPr id="8" name="TextBox 8"/>
          <p:cNvSpPr txBox="1"/>
          <p:nvPr/>
        </p:nvSpPr>
        <p:spPr>
          <a:xfrm>
            <a:off x="4405398" y="7723250"/>
            <a:ext cx="3316150" cy="1180465"/>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Within the personal budget</a:t>
            </a:r>
          </a:p>
        </p:txBody>
      </p:sp>
      <p:sp>
        <p:nvSpPr>
          <p:cNvPr id="9" name="TextBox 9"/>
          <p:cNvSpPr txBox="1"/>
          <p:nvPr/>
        </p:nvSpPr>
        <p:spPr>
          <a:xfrm>
            <a:off x="7956457" y="5970452"/>
            <a:ext cx="3669506" cy="1180465"/>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Accommodation is </a:t>
            </a:r>
          </a:p>
          <a:p>
            <a:pPr algn="ctr">
              <a:lnSpc>
                <a:spcPts val="4759"/>
              </a:lnSpc>
            </a:pPr>
            <a:r>
              <a:rPr lang="en-US" sz="3399">
                <a:solidFill>
                  <a:srgbClr val="000000"/>
                </a:solidFill>
                <a:latin typeface="Open Sans Light"/>
              </a:rPr>
              <a:t>available</a:t>
            </a:r>
          </a:p>
        </p:txBody>
      </p:sp>
      <p:sp>
        <p:nvSpPr>
          <p:cNvPr id="10" name="TextBox 10"/>
          <p:cNvSpPr txBox="1"/>
          <p:nvPr/>
        </p:nvSpPr>
        <p:spPr>
          <a:xfrm>
            <a:off x="12186470" y="4770302"/>
            <a:ext cx="5862186" cy="1180465"/>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a:rPr>
              <a:t>The accommodation provider </a:t>
            </a:r>
          </a:p>
          <a:p>
            <a:pPr algn="ctr">
              <a:lnSpc>
                <a:spcPts val="4759"/>
              </a:lnSpc>
            </a:pPr>
            <a:r>
              <a:rPr lang="en-US" sz="3399">
                <a:solidFill>
                  <a:srgbClr val="000000"/>
                </a:solidFill>
                <a:latin typeface="Open Sans Light"/>
              </a:rPr>
              <a:t>is willing to provide care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376619"/>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8369" b="37571"/>
          <a:stretch>
            <a:fillRect/>
          </a:stretch>
        </p:blipFill>
        <p:spPr>
          <a:xfrm flipH="1">
            <a:off x="0" y="1148628"/>
            <a:ext cx="4067748" cy="845095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31788" b="37571"/>
          <a:stretch>
            <a:fillRect/>
          </a:stretch>
        </p:blipFill>
        <p:spPr>
          <a:xfrm>
            <a:off x="2033874" y="2138893"/>
            <a:ext cx="6172292" cy="5946245"/>
          </a:xfrm>
          <a:prstGeom prst="rect">
            <a:avLst/>
          </a:prstGeom>
        </p:spPr>
      </p:pic>
      <p:sp>
        <p:nvSpPr>
          <p:cNvPr id="7" name="AutoShape 7"/>
          <p:cNvSpPr/>
          <p:nvPr/>
        </p:nvSpPr>
        <p:spPr>
          <a:xfrm rot="-10800000">
            <a:off x="9438398" y="4057873"/>
            <a:ext cx="6688827" cy="0"/>
          </a:xfrm>
          <a:prstGeom prst="line">
            <a:avLst/>
          </a:prstGeom>
          <a:ln w="38100" cap="rnd">
            <a:solidFill>
              <a:srgbClr val="F05335"/>
            </a:solidFill>
            <a:prstDash val="solid"/>
            <a:headEnd type="none" w="sm" len="sm"/>
            <a:tailEnd type="none" w="sm" len="sm"/>
          </a:ln>
        </p:spPr>
      </p:sp>
      <p:sp>
        <p:nvSpPr>
          <p:cNvPr id="8" name="AutoShape 8"/>
          <p:cNvSpPr/>
          <p:nvPr/>
        </p:nvSpPr>
        <p:spPr>
          <a:xfrm rot="-5400000">
            <a:off x="4861592" y="5095875"/>
            <a:ext cx="8249263" cy="0"/>
          </a:xfrm>
          <a:prstGeom prst="line">
            <a:avLst/>
          </a:prstGeom>
          <a:ln w="47625" cap="rnd">
            <a:solidFill>
              <a:srgbClr val="F05335"/>
            </a:solidFill>
            <a:prstDash val="solid"/>
            <a:headEnd type="none" w="sm" len="sm"/>
            <a:tailEnd type="none" w="sm" len="sm"/>
          </a:ln>
        </p:spPr>
      </p:sp>
      <p:sp>
        <p:nvSpPr>
          <p:cNvPr id="9" name="AutoShape 9"/>
          <p:cNvSpPr/>
          <p:nvPr/>
        </p:nvSpPr>
        <p:spPr>
          <a:xfrm rot="-10800000">
            <a:off x="9438398" y="6808325"/>
            <a:ext cx="6688827" cy="0"/>
          </a:xfrm>
          <a:prstGeom prst="line">
            <a:avLst/>
          </a:prstGeom>
          <a:ln w="38100" cap="rnd">
            <a:solidFill>
              <a:srgbClr val="F05335"/>
            </a:solidFill>
            <a:prstDash val="solid"/>
            <a:headEnd type="none" w="sm" len="sm"/>
            <a:tailEnd type="none" w="sm" len="sm"/>
          </a:ln>
        </p:spPr>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2561336"/>
            <a:ext cx="971773" cy="971773"/>
          </a:xfrm>
          <a:prstGeom prst="rect">
            <a:avLst/>
          </a:prstGeom>
        </p:spPr>
      </p:pic>
      <p:sp>
        <p:nvSpPr>
          <p:cNvPr id="11" name="TextBox 11"/>
          <p:cNvSpPr txBox="1"/>
          <p:nvPr/>
        </p:nvSpPr>
        <p:spPr>
          <a:xfrm>
            <a:off x="2288450" y="4659730"/>
            <a:ext cx="5447667" cy="714375"/>
          </a:xfrm>
          <a:prstGeom prst="rect">
            <a:avLst/>
          </a:prstGeom>
        </p:spPr>
        <p:txBody>
          <a:bodyPr lIns="0" tIns="0" rIns="0" bIns="0" rtlCol="0" anchor="t">
            <a:spAutoFit/>
          </a:bodyPr>
          <a:lstStyle/>
          <a:p>
            <a:pPr algn="ctr">
              <a:lnSpc>
                <a:spcPts val="5759"/>
              </a:lnSpc>
            </a:pPr>
            <a:r>
              <a:rPr lang="en-US" sz="4800" dirty="0">
                <a:solidFill>
                  <a:srgbClr val="FEFFFF"/>
                </a:solidFill>
                <a:latin typeface="Open Sauce Bold"/>
              </a:rPr>
              <a:t>Disputes </a:t>
            </a:r>
          </a:p>
        </p:txBody>
      </p:sp>
      <p:sp>
        <p:nvSpPr>
          <p:cNvPr id="12" name="TextBox 12"/>
          <p:cNvSpPr txBox="1"/>
          <p:nvPr/>
        </p:nvSpPr>
        <p:spPr>
          <a:xfrm>
            <a:off x="10614923" y="2761472"/>
            <a:ext cx="7124410" cy="571500"/>
          </a:xfrm>
          <a:prstGeom prst="rect">
            <a:avLst/>
          </a:prstGeom>
        </p:spPr>
        <p:txBody>
          <a:bodyPr lIns="0" tIns="0" rIns="0" bIns="0" rtlCol="0" anchor="t">
            <a:spAutoFit/>
          </a:bodyPr>
          <a:lstStyle/>
          <a:p>
            <a:pPr>
              <a:lnSpc>
                <a:spcPts val="4559"/>
              </a:lnSpc>
            </a:pPr>
            <a:r>
              <a:rPr lang="en-US" sz="3799" dirty="0">
                <a:solidFill>
                  <a:srgbClr val="191919"/>
                </a:solidFill>
                <a:latin typeface="Quicksand"/>
              </a:rPr>
              <a:t>Clearly identify options </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5058546"/>
            <a:ext cx="971773" cy="971773"/>
          </a:xfrm>
          <a:prstGeom prst="rect">
            <a:avLst/>
          </a:prstGeom>
        </p:spPr>
      </p:pic>
      <p:sp>
        <p:nvSpPr>
          <p:cNvPr id="14" name="TextBox 14"/>
          <p:cNvSpPr txBox="1"/>
          <p:nvPr/>
        </p:nvSpPr>
        <p:spPr>
          <a:xfrm>
            <a:off x="10667061" y="4667699"/>
            <a:ext cx="6322369" cy="1739194"/>
          </a:xfrm>
          <a:prstGeom prst="rect">
            <a:avLst/>
          </a:prstGeom>
        </p:spPr>
        <p:txBody>
          <a:bodyPr wrap="square" lIns="0" tIns="0" rIns="0" bIns="0" rtlCol="0" anchor="t">
            <a:spAutoFit/>
          </a:bodyPr>
          <a:lstStyle/>
          <a:p>
            <a:pPr>
              <a:lnSpc>
                <a:spcPts val="4559"/>
              </a:lnSpc>
            </a:pPr>
            <a:r>
              <a:rPr lang="en-US" sz="3799" dirty="0">
                <a:solidFill>
                  <a:srgbClr val="191919"/>
                </a:solidFill>
                <a:latin typeface="Quicksand"/>
              </a:rPr>
              <a:t>Look at advantages and disadvantages of each option</a:t>
            </a: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38398" y="7370816"/>
            <a:ext cx="971773" cy="971773"/>
          </a:xfrm>
          <a:prstGeom prst="rect">
            <a:avLst/>
          </a:prstGeom>
        </p:spPr>
      </p:pic>
      <p:sp>
        <p:nvSpPr>
          <p:cNvPr id="16" name="TextBox 16"/>
          <p:cNvSpPr txBox="1"/>
          <p:nvPr/>
        </p:nvSpPr>
        <p:spPr>
          <a:xfrm>
            <a:off x="10614923" y="7370816"/>
            <a:ext cx="6530077" cy="1143000"/>
          </a:xfrm>
          <a:prstGeom prst="rect">
            <a:avLst/>
          </a:prstGeom>
        </p:spPr>
        <p:txBody>
          <a:bodyPr wrap="square" lIns="0" tIns="0" rIns="0" bIns="0" rtlCol="0" anchor="t">
            <a:spAutoFit/>
          </a:bodyPr>
          <a:lstStyle/>
          <a:p>
            <a:pPr>
              <a:lnSpc>
                <a:spcPts val="4559"/>
              </a:lnSpc>
            </a:pPr>
            <a:r>
              <a:rPr lang="en-US" sz="3799" dirty="0">
                <a:solidFill>
                  <a:srgbClr val="191919"/>
                </a:solidFill>
                <a:latin typeface="Quicksand"/>
              </a:rPr>
              <a:t> Independent Mental Capacity Advocate (IMCA)</a:t>
            </a:r>
          </a:p>
        </p:txBody>
      </p:sp>
      <p:grpSp>
        <p:nvGrpSpPr>
          <p:cNvPr id="17" name="Group 17"/>
          <p:cNvGrpSpPr/>
          <p:nvPr/>
        </p:nvGrpSpPr>
        <p:grpSpPr>
          <a:xfrm>
            <a:off x="-9225797" y="698005"/>
            <a:ext cx="9665359" cy="9588995"/>
            <a:chOff x="0" y="0"/>
            <a:chExt cx="2545609" cy="2525497"/>
          </a:xfrm>
        </p:grpSpPr>
        <p:sp>
          <p:nvSpPr>
            <p:cNvPr id="18" name="Freeform 18"/>
            <p:cNvSpPr/>
            <p:nvPr/>
          </p:nvSpPr>
          <p:spPr>
            <a:xfrm>
              <a:off x="0" y="0"/>
              <a:ext cx="2545609" cy="2525497"/>
            </a:xfrm>
            <a:custGeom>
              <a:avLst/>
              <a:gdLst/>
              <a:ahLst/>
              <a:cxnLst/>
              <a:rect l="l" t="t" r="r" b="b"/>
              <a:pathLst>
                <a:path w="2545609" h="2525497">
                  <a:moveTo>
                    <a:pt x="0" y="0"/>
                  </a:moveTo>
                  <a:lnTo>
                    <a:pt x="2545609" y="0"/>
                  </a:lnTo>
                  <a:lnTo>
                    <a:pt x="2545609" y="2525497"/>
                  </a:lnTo>
                  <a:lnTo>
                    <a:pt x="0" y="2525497"/>
                  </a:lnTo>
                  <a:close/>
                </a:path>
              </a:pathLst>
            </a:custGeom>
            <a:solidFill>
              <a:srgbClr val="FDF8EC"/>
            </a:solidFill>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342398" y="137244"/>
            <a:ext cx="17495028" cy="9884713"/>
            <a:chOff x="0" y="0"/>
            <a:chExt cx="4607744" cy="2603381"/>
          </a:xfrm>
        </p:grpSpPr>
        <p:sp>
          <p:nvSpPr>
            <p:cNvPr id="3" name="Freeform 3"/>
            <p:cNvSpPr/>
            <p:nvPr/>
          </p:nvSpPr>
          <p:spPr>
            <a:xfrm>
              <a:off x="0" y="0"/>
              <a:ext cx="4607744" cy="2603381"/>
            </a:xfrm>
            <a:custGeom>
              <a:avLst/>
              <a:gdLst/>
              <a:ahLst/>
              <a:cxnLst/>
              <a:rect l="l" t="t" r="r" b="b"/>
              <a:pathLst>
                <a:path w="4607744" h="2603381">
                  <a:moveTo>
                    <a:pt x="0" y="0"/>
                  </a:moveTo>
                  <a:lnTo>
                    <a:pt x="4607744" y="0"/>
                  </a:lnTo>
                  <a:lnTo>
                    <a:pt x="4607744" y="2603381"/>
                  </a:lnTo>
                  <a:lnTo>
                    <a:pt x="0" y="2603381"/>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grpSp>
        <p:nvGrpSpPr>
          <p:cNvPr id="5" name="Group 5"/>
          <p:cNvGrpSpPr/>
          <p:nvPr/>
        </p:nvGrpSpPr>
        <p:grpSpPr>
          <a:xfrm>
            <a:off x="2039668" y="2493006"/>
            <a:ext cx="6006683" cy="3230761"/>
            <a:chOff x="0" y="-32792"/>
            <a:chExt cx="1582007" cy="850900"/>
          </a:xfrm>
        </p:grpSpPr>
        <p:sp>
          <p:nvSpPr>
            <p:cNvPr id="6" name="Freeform 6"/>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7" name="TextBox 7"/>
            <p:cNvSpPr txBox="1"/>
            <p:nvPr/>
          </p:nvSpPr>
          <p:spPr>
            <a:xfrm>
              <a:off x="94197" y="-32792"/>
              <a:ext cx="1438778" cy="850900"/>
            </a:xfrm>
            <a:prstGeom prst="rect">
              <a:avLst/>
            </a:prstGeom>
          </p:spPr>
          <p:txBody>
            <a:bodyPr lIns="50800" tIns="50800" rIns="50800" bIns="50800" rtlCol="0" anchor="ctr"/>
            <a:lstStyle/>
            <a:p>
              <a:pPr algn="ctr">
                <a:lnSpc>
                  <a:spcPts val="5199"/>
                </a:lnSpc>
              </a:pPr>
              <a:r>
                <a:rPr lang="en-US" sz="3400" dirty="0">
                  <a:solidFill>
                    <a:srgbClr val="000000"/>
                  </a:solidFill>
                  <a:latin typeface="Canva Sans" panose="020B0604020202020204" charset="0"/>
                </a:rPr>
                <a:t>Involve significant welfare issues</a:t>
              </a:r>
            </a:p>
          </p:txBody>
        </p:sp>
      </p:grpSp>
      <p:grpSp>
        <p:nvGrpSpPr>
          <p:cNvPr id="8" name="Group 8"/>
          <p:cNvGrpSpPr/>
          <p:nvPr/>
        </p:nvGrpSpPr>
        <p:grpSpPr>
          <a:xfrm>
            <a:off x="1735157" y="2227310"/>
            <a:ext cx="883875" cy="88387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749189" y="2513604"/>
            <a:ext cx="6006683" cy="3086100"/>
            <a:chOff x="0" y="0"/>
            <a:chExt cx="1582007" cy="812800"/>
          </a:xfrm>
        </p:grpSpPr>
        <p:sp>
          <p:nvSpPr>
            <p:cNvPr id="12" name="Freeform 12"/>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14" name="Group 14"/>
          <p:cNvGrpSpPr/>
          <p:nvPr/>
        </p:nvGrpSpPr>
        <p:grpSpPr>
          <a:xfrm>
            <a:off x="10226971" y="2227310"/>
            <a:ext cx="883875" cy="88387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2036955" y="6172200"/>
            <a:ext cx="6006683" cy="3086100"/>
            <a:chOff x="0" y="0"/>
            <a:chExt cx="1582007" cy="812800"/>
          </a:xfrm>
        </p:grpSpPr>
        <p:sp>
          <p:nvSpPr>
            <p:cNvPr id="18" name="Freeform 18"/>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0" name="Group 20"/>
          <p:cNvGrpSpPr/>
          <p:nvPr/>
        </p:nvGrpSpPr>
        <p:grpSpPr>
          <a:xfrm>
            <a:off x="1735157" y="5885906"/>
            <a:ext cx="883875" cy="8838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727426" y="6099868"/>
            <a:ext cx="6006683" cy="3230761"/>
            <a:chOff x="0" y="-34966"/>
            <a:chExt cx="1582007" cy="850900"/>
          </a:xfrm>
        </p:grpSpPr>
        <p:sp>
          <p:nvSpPr>
            <p:cNvPr id="24" name="Freeform 24"/>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25" name="TextBox 25"/>
            <p:cNvSpPr txBox="1"/>
            <p:nvPr/>
          </p:nvSpPr>
          <p:spPr>
            <a:xfrm>
              <a:off x="360174" y="-34966"/>
              <a:ext cx="867391" cy="850900"/>
            </a:xfrm>
            <a:prstGeom prst="rect">
              <a:avLst/>
            </a:prstGeom>
          </p:spPr>
          <p:txBody>
            <a:bodyPr lIns="50800" tIns="50800" rIns="50800" bIns="50800" rtlCol="0" anchor="ctr"/>
            <a:lstStyle/>
            <a:p>
              <a:pPr algn="ctr">
                <a:lnSpc>
                  <a:spcPts val="5199"/>
                </a:lnSpc>
              </a:pPr>
              <a:r>
                <a:rPr lang="en-US" sz="3400" dirty="0">
                  <a:solidFill>
                    <a:srgbClr val="000000"/>
                  </a:solidFill>
                  <a:latin typeface="Canva Sans" panose="020B0604020202020204" charset="0"/>
                </a:rPr>
                <a:t>Court Mediation Pilot </a:t>
              </a:r>
            </a:p>
          </p:txBody>
        </p:sp>
      </p:grpSp>
      <p:grpSp>
        <p:nvGrpSpPr>
          <p:cNvPr id="26" name="Group 26"/>
          <p:cNvGrpSpPr/>
          <p:nvPr/>
        </p:nvGrpSpPr>
        <p:grpSpPr>
          <a:xfrm>
            <a:off x="10226971" y="5885906"/>
            <a:ext cx="883875" cy="8838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9" name="AutoShape 29"/>
          <p:cNvSpPr/>
          <p:nvPr/>
        </p:nvSpPr>
        <p:spPr>
          <a:xfrm>
            <a:off x="8043638" y="4108388"/>
            <a:ext cx="2705551" cy="0"/>
          </a:xfrm>
          <a:prstGeom prst="line">
            <a:avLst/>
          </a:prstGeom>
          <a:ln w="47625" cap="flat">
            <a:solidFill>
              <a:srgbClr val="F05335"/>
            </a:solidFill>
            <a:prstDash val="solid"/>
            <a:headEnd type="none" w="sm" len="sm"/>
            <a:tailEnd type="none" w="sm" len="sm"/>
          </a:ln>
        </p:spPr>
      </p:sp>
      <p:sp>
        <p:nvSpPr>
          <p:cNvPr id="30" name="AutoShape 30"/>
          <p:cNvSpPr/>
          <p:nvPr/>
        </p:nvSpPr>
        <p:spPr>
          <a:xfrm>
            <a:off x="8043638" y="7766984"/>
            <a:ext cx="2705551" cy="0"/>
          </a:xfrm>
          <a:prstGeom prst="line">
            <a:avLst/>
          </a:prstGeom>
          <a:ln w="47625" cap="flat">
            <a:solidFill>
              <a:srgbClr val="F05335"/>
            </a:solidFill>
            <a:prstDash val="solid"/>
            <a:headEnd type="none" w="sm" len="sm"/>
            <a:tailEnd type="none" w="sm" len="sm"/>
          </a:ln>
        </p:spPr>
      </p:sp>
      <p:sp>
        <p:nvSpPr>
          <p:cNvPr id="31" name="AutoShape 31"/>
          <p:cNvSpPr/>
          <p:nvPr/>
        </p:nvSpPr>
        <p:spPr>
          <a:xfrm rot="-5400000">
            <a:off x="7592088" y="5945267"/>
            <a:ext cx="3608651" cy="0"/>
          </a:xfrm>
          <a:prstGeom prst="line">
            <a:avLst/>
          </a:prstGeom>
          <a:ln w="47625" cap="flat">
            <a:solidFill>
              <a:srgbClr val="F05335"/>
            </a:solidFill>
            <a:prstDash val="solid"/>
            <a:headEnd type="none" w="sm" len="sm"/>
            <a:tailEnd type="none" w="sm" len="sm"/>
          </a:ln>
        </p:spPr>
      </p:sp>
      <p:sp>
        <p:nvSpPr>
          <p:cNvPr id="32" name="TextBox 32"/>
          <p:cNvSpPr txBox="1"/>
          <p:nvPr/>
        </p:nvSpPr>
        <p:spPr>
          <a:xfrm>
            <a:off x="2441614" y="1095812"/>
            <a:ext cx="13404773" cy="712470"/>
          </a:xfrm>
          <a:prstGeom prst="rect">
            <a:avLst/>
          </a:prstGeom>
        </p:spPr>
        <p:txBody>
          <a:bodyPr lIns="0" tIns="0" rIns="0" bIns="0" rtlCol="0" anchor="t">
            <a:spAutoFit/>
          </a:bodyPr>
          <a:lstStyle/>
          <a:p>
            <a:pPr algn="ctr">
              <a:lnSpc>
                <a:spcPts val="5880"/>
              </a:lnSpc>
              <a:spcBef>
                <a:spcPct val="0"/>
              </a:spcBef>
            </a:pPr>
            <a:r>
              <a:rPr lang="en-US" sz="4200" spc="134">
                <a:solidFill>
                  <a:srgbClr val="000000"/>
                </a:solidFill>
                <a:latin typeface="Gordita Bold"/>
              </a:rPr>
              <a:t>SERIOUS DISPUTES</a:t>
            </a:r>
          </a:p>
        </p:txBody>
      </p:sp>
      <p:sp>
        <p:nvSpPr>
          <p:cNvPr id="33" name="TextBox 33"/>
          <p:cNvSpPr txBox="1"/>
          <p:nvPr/>
        </p:nvSpPr>
        <p:spPr>
          <a:xfrm>
            <a:off x="11219152" y="3681946"/>
            <a:ext cx="5066755" cy="689612"/>
          </a:xfrm>
          <a:prstGeom prst="rect">
            <a:avLst/>
          </a:prstGeom>
        </p:spPr>
        <p:txBody>
          <a:bodyPr lIns="0" tIns="0" rIns="0" bIns="0" rtlCol="0" anchor="t">
            <a:spAutoFit/>
          </a:bodyPr>
          <a:lstStyle/>
          <a:p>
            <a:pPr algn="ctr">
              <a:lnSpc>
                <a:spcPts val="5958"/>
              </a:lnSpc>
            </a:pPr>
            <a:r>
              <a:rPr lang="en-US" sz="3400" spc="136" dirty="0">
                <a:solidFill>
                  <a:srgbClr val="000000"/>
                </a:solidFill>
                <a:latin typeface="Canva Sans" panose="020B0604020202020204" charset="0"/>
              </a:rPr>
              <a:t>Experts may help</a:t>
            </a:r>
          </a:p>
        </p:txBody>
      </p:sp>
      <p:sp>
        <p:nvSpPr>
          <p:cNvPr id="34" name="TextBox 34"/>
          <p:cNvSpPr txBox="1"/>
          <p:nvPr/>
        </p:nvSpPr>
        <p:spPr>
          <a:xfrm>
            <a:off x="1782482"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01</a:t>
            </a:r>
          </a:p>
        </p:txBody>
      </p:sp>
      <p:sp>
        <p:nvSpPr>
          <p:cNvPr id="35" name="TextBox 35"/>
          <p:cNvSpPr txBox="1"/>
          <p:nvPr/>
        </p:nvSpPr>
        <p:spPr>
          <a:xfrm>
            <a:off x="10274296"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02</a:t>
            </a:r>
          </a:p>
        </p:txBody>
      </p:sp>
      <p:sp>
        <p:nvSpPr>
          <p:cNvPr id="36" name="TextBox 36"/>
          <p:cNvSpPr txBox="1"/>
          <p:nvPr/>
        </p:nvSpPr>
        <p:spPr>
          <a:xfrm>
            <a:off x="1782482"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03</a:t>
            </a:r>
          </a:p>
        </p:txBody>
      </p:sp>
      <p:sp>
        <p:nvSpPr>
          <p:cNvPr id="37" name="TextBox 37"/>
          <p:cNvSpPr txBox="1"/>
          <p:nvPr/>
        </p:nvSpPr>
        <p:spPr>
          <a:xfrm>
            <a:off x="10274296"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04</a:t>
            </a:r>
          </a:p>
        </p:txBody>
      </p:sp>
      <p:sp>
        <p:nvSpPr>
          <p:cNvPr id="38" name="TextBox 38"/>
          <p:cNvSpPr txBox="1"/>
          <p:nvPr/>
        </p:nvSpPr>
        <p:spPr>
          <a:xfrm>
            <a:off x="2571706" y="6829066"/>
            <a:ext cx="5000277" cy="1875835"/>
          </a:xfrm>
          <a:prstGeom prst="rect">
            <a:avLst/>
          </a:prstGeom>
        </p:spPr>
        <p:txBody>
          <a:bodyPr lIns="0" tIns="0" rIns="0" bIns="0" rtlCol="0" anchor="t">
            <a:spAutoFit/>
          </a:bodyPr>
          <a:lstStyle/>
          <a:p>
            <a:pPr algn="ctr">
              <a:lnSpc>
                <a:spcPts val="4978"/>
              </a:lnSpc>
            </a:pPr>
            <a:r>
              <a:rPr lang="en-US" sz="3400" spc="113" dirty="0">
                <a:solidFill>
                  <a:srgbClr val="000000"/>
                </a:solidFill>
                <a:latin typeface="Canva Sans" panose="020B0604020202020204" charset="0"/>
              </a:rPr>
              <a:t>Unresolvable disputes will go through the Court of Protection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494467" y="1376270"/>
            <a:ext cx="7416763" cy="7416763"/>
          </a:xfrm>
          <a:prstGeom prst="rect">
            <a:avLst/>
          </a:prstGeom>
        </p:spPr>
      </p:pic>
      <p:sp>
        <p:nvSpPr>
          <p:cNvPr id="3" name="TextBox 3"/>
          <p:cNvSpPr txBox="1"/>
          <p:nvPr/>
        </p:nvSpPr>
        <p:spPr>
          <a:xfrm>
            <a:off x="5895232" y="3082612"/>
            <a:ext cx="6615232" cy="3978901"/>
          </a:xfrm>
          <a:prstGeom prst="rect">
            <a:avLst/>
          </a:prstGeom>
        </p:spPr>
        <p:txBody>
          <a:bodyPr lIns="0" tIns="0" rIns="0" bIns="0" rtlCol="0" anchor="t">
            <a:spAutoFit/>
          </a:bodyPr>
          <a:lstStyle/>
          <a:p>
            <a:pPr algn="ctr">
              <a:lnSpc>
                <a:spcPts val="10640"/>
              </a:lnSpc>
            </a:pPr>
            <a:r>
              <a:rPr lang="en-US" sz="7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Human</a:t>
            </a:r>
          </a:p>
          <a:p>
            <a:pPr algn="ctr">
              <a:lnSpc>
                <a:spcPts val="10640"/>
              </a:lnSpc>
            </a:pPr>
            <a:r>
              <a:rPr lang="en-US" sz="7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Rights Act </a:t>
            </a:r>
          </a:p>
          <a:p>
            <a:pPr algn="ctr">
              <a:lnSpc>
                <a:spcPts val="10640"/>
              </a:lnSpc>
            </a:pPr>
            <a:r>
              <a:rPr lang="en-US" sz="7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1998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98424" y="2680921"/>
            <a:ext cx="4860876" cy="6246453"/>
          </a:xfrm>
          <a:prstGeom prst="rect">
            <a:avLst/>
          </a:prstGeom>
        </p:spPr>
      </p:pic>
      <p:sp>
        <p:nvSpPr>
          <p:cNvPr id="3" name="TextBox 3"/>
          <p:cNvSpPr txBox="1"/>
          <p:nvPr/>
        </p:nvSpPr>
        <p:spPr>
          <a:xfrm>
            <a:off x="2590800" y="1034796"/>
            <a:ext cx="14240304" cy="961802"/>
          </a:xfrm>
          <a:prstGeom prst="rect">
            <a:avLst/>
          </a:prstGeom>
        </p:spPr>
        <p:txBody>
          <a:bodyPr wrap="square" lIns="0" tIns="0" rIns="0" bIns="0" rtlCol="0" anchor="t">
            <a:spAutoFit/>
          </a:bodyPr>
          <a:lstStyle/>
          <a:p>
            <a:pPr marL="0" lvl="0" indent="0" algn="l">
              <a:lnSpc>
                <a:spcPts val="7530"/>
              </a:lnSpc>
              <a:spcBef>
                <a:spcPct val="0"/>
              </a:spcBef>
            </a:pPr>
            <a:r>
              <a:rPr lang="en-US" sz="6846" dirty="0">
                <a:solidFill>
                  <a:srgbClr val="000000"/>
                </a:solidFill>
                <a:latin typeface="Open Sans Light Bold"/>
              </a:rPr>
              <a:t>Article 5 ECHR : Right to Liberty</a:t>
            </a:r>
          </a:p>
        </p:txBody>
      </p:sp>
      <p:sp>
        <p:nvSpPr>
          <p:cNvPr id="4" name="TextBox 4"/>
          <p:cNvSpPr txBox="1"/>
          <p:nvPr/>
        </p:nvSpPr>
        <p:spPr>
          <a:xfrm>
            <a:off x="685800" y="3162300"/>
            <a:ext cx="11251715" cy="6058262"/>
          </a:xfrm>
          <a:prstGeom prst="rect">
            <a:avLst/>
          </a:prstGeom>
        </p:spPr>
        <p:txBody>
          <a:bodyPr wrap="square" lIns="0" tIns="0" rIns="0" bIns="0" rtlCol="0" anchor="t">
            <a:spAutoFit/>
          </a:bodyPr>
          <a:lstStyle/>
          <a:p>
            <a:pPr algn="ctr">
              <a:lnSpc>
                <a:spcPts val="7987"/>
              </a:lnSpc>
            </a:pPr>
            <a:r>
              <a:rPr lang="en-US" sz="5400" dirty="0">
                <a:solidFill>
                  <a:srgbClr val="000000"/>
                </a:solidFill>
                <a:latin typeface="Open Sauce"/>
              </a:rPr>
              <a:t>If, because of dementia, you lack capacity to decide your own care arrangements and are moved into a care home in your best interests, this may be regarded as a deprivation of liberty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398424" y="2680921"/>
            <a:ext cx="4860876" cy="6246453"/>
          </a:xfrm>
          <a:prstGeom prst="rect">
            <a:avLst/>
          </a:prstGeom>
        </p:spPr>
      </p:pic>
      <p:sp>
        <p:nvSpPr>
          <p:cNvPr id="3" name="TextBox 3"/>
          <p:cNvSpPr txBox="1"/>
          <p:nvPr/>
        </p:nvSpPr>
        <p:spPr>
          <a:xfrm>
            <a:off x="2667000" y="878725"/>
            <a:ext cx="14164104" cy="961802"/>
          </a:xfrm>
          <a:prstGeom prst="rect">
            <a:avLst/>
          </a:prstGeom>
        </p:spPr>
        <p:txBody>
          <a:bodyPr wrap="square" lIns="0" tIns="0" rIns="0" bIns="0" rtlCol="0" anchor="t">
            <a:spAutoFit/>
          </a:bodyPr>
          <a:lstStyle/>
          <a:p>
            <a:pPr marL="0" lvl="0" indent="0" algn="l">
              <a:lnSpc>
                <a:spcPts val="7530"/>
              </a:lnSpc>
              <a:spcBef>
                <a:spcPct val="0"/>
              </a:spcBef>
            </a:pPr>
            <a:r>
              <a:rPr lang="en-US" sz="6846" dirty="0">
                <a:solidFill>
                  <a:srgbClr val="000000"/>
                </a:solidFill>
                <a:latin typeface="Open Sans Light Bold"/>
              </a:rPr>
              <a:t>Article 5 ECHR : Right to Liberty</a:t>
            </a:r>
          </a:p>
        </p:txBody>
      </p:sp>
      <p:sp>
        <p:nvSpPr>
          <p:cNvPr id="4" name="TextBox 4"/>
          <p:cNvSpPr txBox="1"/>
          <p:nvPr/>
        </p:nvSpPr>
        <p:spPr>
          <a:xfrm>
            <a:off x="640121" y="2315302"/>
            <a:ext cx="10498912" cy="7971698"/>
          </a:xfrm>
          <a:prstGeom prst="rect">
            <a:avLst/>
          </a:prstGeom>
        </p:spPr>
        <p:txBody>
          <a:bodyPr lIns="0" tIns="0" rIns="0" bIns="0" rtlCol="0" anchor="t">
            <a:spAutoFit/>
          </a:bodyPr>
          <a:lstStyle/>
          <a:p>
            <a:pPr algn="ctr">
              <a:lnSpc>
                <a:spcPts val="6340"/>
              </a:lnSpc>
            </a:pPr>
            <a:r>
              <a:rPr lang="en-US" sz="4528" u="sng" dirty="0">
                <a:solidFill>
                  <a:srgbClr val="000000"/>
                </a:solidFill>
                <a:latin typeface="Canva Sans Bold"/>
              </a:rPr>
              <a:t>Those living in care homes are entitled to safeguards including:</a:t>
            </a:r>
            <a:r>
              <a:rPr lang="en-US" sz="4528" dirty="0">
                <a:solidFill>
                  <a:srgbClr val="000000"/>
                </a:solidFill>
                <a:latin typeface="Canva Sans"/>
              </a:rPr>
              <a:t> </a:t>
            </a:r>
          </a:p>
          <a:p>
            <a:pPr algn="ctr">
              <a:lnSpc>
                <a:spcPts val="6340"/>
              </a:lnSpc>
            </a:pPr>
            <a:endParaRPr lang="en-US" sz="4528" dirty="0">
              <a:solidFill>
                <a:srgbClr val="000000"/>
              </a:solidFill>
              <a:latin typeface="Canva Sans"/>
            </a:endParaRPr>
          </a:p>
          <a:p>
            <a:pPr marL="977726" lvl="1" indent="-488863">
              <a:lnSpc>
                <a:spcPts val="6340"/>
              </a:lnSpc>
              <a:buFont typeface="Arial"/>
              <a:buChar char="•"/>
            </a:pPr>
            <a:r>
              <a:rPr lang="en-US" sz="4528" dirty="0">
                <a:solidFill>
                  <a:srgbClr val="000000"/>
                </a:solidFill>
                <a:latin typeface="Canva Sans"/>
              </a:rPr>
              <a:t>A Representative</a:t>
            </a:r>
          </a:p>
          <a:p>
            <a:pPr marL="977726" lvl="1" indent="-488863">
              <a:lnSpc>
                <a:spcPts val="6340"/>
              </a:lnSpc>
              <a:buFont typeface="Arial"/>
              <a:buChar char="•"/>
            </a:pPr>
            <a:r>
              <a:rPr lang="en-US" sz="4528" dirty="0">
                <a:solidFill>
                  <a:srgbClr val="000000"/>
                </a:solidFill>
                <a:latin typeface="Canva Sans"/>
              </a:rPr>
              <a:t>Independent Assessments</a:t>
            </a:r>
          </a:p>
          <a:p>
            <a:pPr marL="977726" lvl="1" indent="-488863">
              <a:lnSpc>
                <a:spcPts val="6340"/>
              </a:lnSpc>
              <a:buFont typeface="Arial"/>
              <a:buChar char="•"/>
            </a:pPr>
            <a:r>
              <a:rPr lang="en-US" sz="4528" dirty="0">
                <a:solidFill>
                  <a:srgbClr val="000000"/>
                </a:solidFill>
                <a:latin typeface="Canva Sans"/>
              </a:rPr>
              <a:t>Free Legal Aid to challenge the arrangements</a:t>
            </a:r>
          </a:p>
          <a:p>
            <a:pPr marL="977726" lvl="1" indent="-488863">
              <a:lnSpc>
                <a:spcPts val="6340"/>
              </a:lnSpc>
              <a:buFont typeface="Arial"/>
              <a:buChar char="•"/>
            </a:pPr>
            <a:r>
              <a:rPr lang="en-US" sz="4528" dirty="0">
                <a:solidFill>
                  <a:srgbClr val="000000"/>
                </a:solidFill>
                <a:latin typeface="Canva Sans"/>
              </a:rPr>
              <a:t>Access to a Judge in the Court of Protection </a:t>
            </a:r>
          </a:p>
          <a:p>
            <a:pPr algn="ctr">
              <a:lnSpc>
                <a:spcPts val="6340"/>
              </a:lnSpc>
            </a:pPr>
            <a:endParaRPr lang="en-US" sz="4528" dirty="0">
              <a:solidFill>
                <a:srgbClr val="000000"/>
              </a:solidFill>
              <a:latin typeface="Canva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84270" y="1986814"/>
            <a:ext cx="6011745" cy="5804066"/>
          </a:xfrm>
          <a:prstGeom prst="rect">
            <a:avLst/>
          </a:prstGeom>
        </p:spPr>
      </p:pic>
      <p:sp>
        <p:nvSpPr>
          <p:cNvPr id="3" name="TextBox 3"/>
          <p:cNvSpPr txBox="1"/>
          <p:nvPr/>
        </p:nvSpPr>
        <p:spPr>
          <a:xfrm>
            <a:off x="764987" y="1746279"/>
            <a:ext cx="10053799" cy="2769989"/>
          </a:xfrm>
          <a:prstGeom prst="rect">
            <a:avLst/>
          </a:prstGeom>
        </p:spPr>
        <p:txBody>
          <a:bodyPr lIns="0" tIns="0" rIns="0" bIns="0" rtlCol="0" anchor="t">
            <a:spAutoFit/>
          </a:bodyPr>
          <a:lstStyle/>
          <a:p>
            <a:pPr marL="0" lvl="0" indent="0" algn="l">
              <a:lnSpc>
                <a:spcPts val="7150"/>
              </a:lnSpc>
              <a:spcBef>
                <a:spcPct val="0"/>
              </a:spcBef>
            </a:pPr>
            <a:r>
              <a:rPr lang="en-US" sz="6500" dirty="0">
                <a:solidFill>
                  <a:srgbClr val="000000"/>
                </a:solidFill>
                <a:latin typeface="Open Sans Light Bold"/>
              </a:rPr>
              <a:t>Article 8 ECHR :</a:t>
            </a:r>
          </a:p>
          <a:p>
            <a:pPr marL="0" lvl="0" indent="0" algn="l">
              <a:lnSpc>
                <a:spcPts val="7150"/>
              </a:lnSpc>
              <a:spcBef>
                <a:spcPct val="0"/>
              </a:spcBef>
            </a:pPr>
            <a:r>
              <a:rPr lang="en-US" sz="6500" dirty="0">
                <a:solidFill>
                  <a:srgbClr val="000000"/>
                </a:solidFill>
                <a:latin typeface="Open Sans Light Bold"/>
              </a:rPr>
              <a:t>Right to respect for private and family life</a:t>
            </a:r>
          </a:p>
        </p:txBody>
      </p:sp>
      <p:sp>
        <p:nvSpPr>
          <p:cNvPr id="4" name="TextBox 4"/>
          <p:cNvSpPr txBox="1"/>
          <p:nvPr/>
        </p:nvSpPr>
        <p:spPr>
          <a:xfrm>
            <a:off x="744323" y="5295900"/>
            <a:ext cx="10053799" cy="2318007"/>
          </a:xfrm>
          <a:prstGeom prst="rect">
            <a:avLst/>
          </a:prstGeom>
        </p:spPr>
        <p:txBody>
          <a:bodyPr lIns="0" tIns="0" rIns="0" bIns="0" rtlCol="0" anchor="t">
            <a:spAutoFit/>
          </a:bodyPr>
          <a:lstStyle/>
          <a:p>
            <a:pPr>
              <a:lnSpc>
                <a:spcPts val="6244"/>
              </a:lnSpc>
            </a:pPr>
            <a:r>
              <a:rPr lang="en-US" sz="4460" dirty="0">
                <a:solidFill>
                  <a:srgbClr val="000000"/>
                </a:solidFill>
                <a:latin typeface="Open Sauce"/>
              </a:rPr>
              <a:t>Are interferences with private and family life necessary and proportionate?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865888" y="2975722"/>
            <a:ext cx="4554038" cy="5960317"/>
            <a:chOff x="0" y="0"/>
            <a:chExt cx="3525957" cy="4614767"/>
          </a:xfrm>
        </p:grpSpPr>
        <p:sp>
          <p:nvSpPr>
            <p:cNvPr id="3" name="Freeform 3"/>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8B858"/>
            </a:solidFill>
          </p:spPr>
        </p:sp>
      </p:grpSp>
      <p:sp>
        <p:nvSpPr>
          <p:cNvPr id="4" name="TextBox 4"/>
          <p:cNvSpPr txBox="1"/>
          <p:nvPr/>
        </p:nvSpPr>
        <p:spPr>
          <a:xfrm>
            <a:off x="2093046" y="5908255"/>
            <a:ext cx="4099721" cy="1353301"/>
          </a:xfrm>
          <a:prstGeom prst="rect">
            <a:avLst/>
          </a:prstGeom>
        </p:spPr>
        <p:txBody>
          <a:bodyPr lIns="0" tIns="0" rIns="0" bIns="0" rtlCol="0" anchor="t">
            <a:spAutoFit/>
          </a:bodyPr>
          <a:lstStyle/>
          <a:p>
            <a:pPr marL="0" lvl="0" indent="0" algn="ctr">
              <a:lnSpc>
                <a:spcPts val="3633"/>
              </a:lnSpc>
              <a:spcBef>
                <a:spcPct val="0"/>
              </a:spcBef>
            </a:pPr>
            <a:r>
              <a:rPr lang="en-US" sz="2595">
                <a:solidFill>
                  <a:srgbClr val="000000"/>
                </a:solidFill>
                <a:latin typeface="Open Sauce Bold"/>
              </a:rPr>
              <a:t>METHOD OF PLANNING AHEAD AT A TIME THE ADULT HAS CAPACITY </a:t>
            </a:r>
          </a:p>
        </p:txBody>
      </p:sp>
      <p:grpSp>
        <p:nvGrpSpPr>
          <p:cNvPr id="5" name="Group 5"/>
          <p:cNvGrpSpPr/>
          <p:nvPr/>
        </p:nvGrpSpPr>
        <p:grpSpPr>
          <a:xfrm>
            <a:off x="3612221" y="3775300"/>
            <a:ext cx="1061372" cy="106137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7" name="TextBox 7"/>
          <p:cNvSpPr txBox="1"/>
          <p:nvPr/>
        </p:nvSpPr>
        <p:spPr>
          <a:xfrm>
            <a:off x="3612221" y="3909555"/>
            <a:ext cx="1061372" cy="669036"/>
          </a:xfrm>
          <a:prstGeom prst="rect">
            <a:avLst/>
          </a:prstGeom>
        </p:spPr>
        <p:txBody>
          <a:bodyPr lIns="0" tIns="0" rIns="0" bIns="0" rtlCol="0" anchor="t">
            <a:spAutoFit/>
          </a:bodyPr>
          <a:lstStyle/>
          <a:p>
            <a:pPr algn="ctr">
              <a:lnSpc>
                <a:spcPts val="5652"/>
              </a:lnSpc>
            </a:pPr>
            <a:r>
              <a:rPr lang="en-US" sz="3600">
                <a:solidFill>
                  <a:srgbClr val="FDF8EC"/>
                </a:solidFill>
                <a:latin typeface="Open Sauce Bold"/>
              </a:rPr>
              <a:t>1</a:t>
            </a:r>
          </a:p>
        </p:txBody>
      </p:sp>
      <p:grpSp>
        <p:nvGrpSpPr>
          <p:cNvPr id="8" name="Group 8"/>
          <p:cNvGrpSpPr/>
          <p:nvPr/>
        </p:nvGrpSpPr>
        <p:grpSpPr>
          <a:xfrm>
            <a:off x="6866981" y="2975722"/>
            <a:ext cx="4554038" cy="5960317"/>
            <a:chOff x="0" y="0"/>
            <a:chExt cx="3525957" cy="4614767"/>
          </a:xfrm>
        </p:grpSpPr>
        <p:sp>
          <p:nvSpPr>
            <p:cNvPr id="9" name="Freeform 9"/>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8B858"/>
            </a:solidFill>
          </p:spPr>
        </p:sp>
      </p:grpSp>
      <p:sp>
        <p:nvSpPr>
          <p:cNvPr id="10" name="TextBox 10"/>
          <p:cNvSpPr txBox="1"/>
          <p:nvPr/>
        </p:nvSpPr>
        <p:spPr>
          <a:xfrm>
            <a:off x="7204404" y="6235538"/>
            <a:ext cx="3879192" cy="976550"/>
          </a:xfrm>
          <a:prstGeom prst="rect">
            <a:avLst/>
          </a:prstGeom>
        </p:spPr>
        <p:txBody>
          <a:bodyPr lIns="0" tIns="0" rIns="0" bIns="0" rtlCol="0" anchor="t">
            <a:spAutoFit/>
          </a:bodyPr>
          <a:lstStyle/>
          <a:p>
            <a:pPr marL="0" lvl="0" indent="0" algn="ctr">
              <a:lnSpc>
                <a:spcPts val="3924"/>
              </a:lnSpc>
              <a:spcBef>
                <a:spcPct val="0"/>
              </a:spcBef>
            </a:pPr>
            <a:r>
              <a:rPr lang="en-US" sz="2803">
                <a:solidFill>
                  <a:srgbClr val="000000"/>
                </a:solidFill>
                <a:latin typeface="Open Sauce Bold"/>
              </a:rPr>
              <a:t>REFERRED TO AS A LIVING WILL</a:t>
            </a:r>
          </a:p>
        </p:txBody>
      </p:sp>
      <p:grpSp>
        <p:nvGrpSpPr>
          <p:cNvPr id="11" name="Group 11"/>
          <p:cNvGrpSpPr/>
          <p:nvPr/>
        </p:nvGrpSpPr>
        <p:grpSpPr>
          <a:xfrm>
            <a:off x="8606842" y="3775300"/>
            <a:ext cx="1061372" cy="10613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3" name="TextBox 13"/>
          <p:cNvSpPr txBox="1"/>
          <p:nvPr/>
        </p:nvSpPr>
        <p:spPr>
          <a:xfrm>
            <a:off x="8613314" y="3904683"/>
            <a:ext cx="1061372" cy="673908"/>
          </a:xfrm>
          <a:prstGeom prst="rect">
            <a:avLst/>
          </a:prstGeom>
        </p:spPr>
        <p:txBody>
          <a:bodyPr lIns="0" tIns="0" rIns="0" bIns="0" rtlCol="0" anchor="t">
            <a:spAutoFit/>
          </a:bodyPr>
          <a:lstStyle/>
          <a:p>
            <a:pPr marL="0" lvl="1" indent="0" algn="ctr">
              <a:lnSpc>
                <a:spcPts val="5651"/>
              </a:lnSpc>
              <a:spcBef>
                <a:spcPct val="0"/>
              </a:spcBef>
            </a:pPr>
            <a:r>
              <a:rPr lang="en-US" sz="3599" u="none">
                <a:solidFill>
                  <a:srgbClr val="FDF8EC"/>
                </a:solidFill>
                <a:latin typeface="Open Sauce Bold"/>
              </a:rPr>
              <a:t>2</a:t>
            </a:r>
          </a:p>
        </p:txBody>
      </p:sp>
      <p:grpSp>
        <p:nvGrpSpPr>
          <p:cNvPr id="14" name="Group 14"/>
          <p:cNvGrpSpPr/>
          <p:nvPr/>
        </p:nvGrpSpPr>
        <p:grpSpPr>
          <a:xfrm>
            <a:off x="11868075" y="2975722"/>
            <a:ext cx="4554038" cy="5960317"/>
            <a:chOff x="0" y="0"/>
            <a:chExt cx="3525957" cy="4614767"/>
          </a:xfrm>
        </p:grpSpPr>
        <p:sp>
          <p:nvSpPr>
            <p:cNvPr id="15" name="Freeform 15"/>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8B858"/>
            </a:solidFill>
          </p:spPr>
        </p:sp>
      </p:grpSp>
      <p:sp>
        <p:nvSpPr>
          <p:cNvPr id="16" name="TextBox 16"/>
          <p:cNvSpPr txBox="1"/>
          <p:nvPr/>
        </p:nvSpPr>
        <p:spPr>
          <a:xfrm>
            <a:off x="12205498" y="5528108"/>
            <a:ext cx="3879192" cy="2462529"/>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000000"/>
                </a:solidFill>
                <a:latin typeface="Open Sauce Bold"/>
              </a:rPr>
              <a:t>ADRT CANNOT BE USED TO REQUEST MEDICALLY ASSISTED DEATH (EUTHANASIA)</a:t>
            </a:r>
          </a:p>
        </p:txBody>
      </p:sp>
      <p:grpSp>
        <p:nvGrpSpPr>
          <p:cNvPr id="17" name="Group 17"/>
          <p:cNvGrpSpPr/>
          <p:nvPr/>
        </p:nvGrpSpPr>
        <p:grpSpPr>
          <a:xfrm>
            <a:off x="13614408" y="3777626"/>
            <a:ext cx="1061372" cy="106137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9" name="TextBox 19"/>
          <p:cNvSpPr txBox="1"/>
          <p:nvPr/>
        </p:nvSpPr>
        <p:spPr>
          <a:xfrm>
            <a:off x="13614408" y="3902357"/>
            <a:ext cx="1061372" cy="673908"/>
          </a:xfrm>
          <a:prstGeom prst="rect">
            <a:avLst/>
          </a:prstGeom>
        </p:spPr>
        <p:txBody>
          <a:bodyPr lIns="0" tIns="0" rIns="0" bIns="0" rtlCol="0" anchor="t">
            <a:spAutoFit/>
          </a:bodyPr>
          <a:lstStyle/>
          <a:p>
            <a:pPr marL="0" lvl="1" indent="0" algn="ctr">
              <a:lnSpc>
                <a:spcPts val="5651"/>
              </a:lnSpc>
              <a:spcBef>
                <a:spcPct val="0"/>
              </a:spcBef>
            </a:pPr>
            <a:r>
              <a:rPr lang="en-US" sz="3599" u="none">
                <a:solidFill>
                  <a:srgbClr val="FDF8EC"/>
                </a:solidFill>
                <a:latin typeface="Open Sauce Bold"/>
              </a:rPr>
              <a:t>3</a:t>
            </a:r>
          </a:p>
        </p:txBody>
      </p:sp>
      <p:sp>
        <p:nvSpPr>
          <p:cNvPr id="20" name="TextBox 20"/>
          <p:cNvSpPr txBox="1"/>
          <p:nvPr/>
        </p:nvSpPr>
        <p:spPr>
          <a:xfrm>
            <a:off x="1516930" y="962025"/>
            <a:ext cx="10351145"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Bold"/>
              </a:rPr>
              <a:t>Advance Decisions to Refuse Treatment (ADRTs)</a:t>
            </a:r>
            <a:r>
              <a:rPr lang="en-US" sz="3399">
                <a:solidFill>
                  <a:srgbClr val="000000"/>
                </a:solidFill>
                <a:latin typeface="Open Sans"/>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23402" y="3771900"/>
            <a:ext cx="4262034" cy="4114800"/>
          </a:xfrm>
          <a:prstGeom prst="rect">
            <a:avLst/>
          </a:prstGeom>
        </p:spPr>
      </p:pic>
      <p:sp>
        <p:nvSpPr>
          <p:cNvPr id="3" name="TextBox 3"/>
          <p:cNvSpPr txBox="1"/>
          <p:nvPr/>
        </p:nvSpPr>
        <p:spPr>
          <a:xfrm>
            <a:off x="1344739" y="752940"/>
            <a:ext cx="15598522" cy="2769989"/>
          </a:xfrm>
          <a:prstGeom prst="rect">
            <a:avLst/>
          </a:prstGeom>
        </p:spPr>
        <p:txBody>
          <a:bodyPr lIns="0" tIns="0" rIns="0" bIns="0" rtlCol="0" anchor="t">
            <a:spAutoFit/>
          </a:bodyPr>
          <a:lstStyle/>
          <a:p>
            <a:pPr marL="0" lvl="0" indent="0" algn="l">
              <a:lnSpc>
                <a:spcPts val="7150"/>
              </a:lnSpc>
              <a:spcBef>
                <a:spcPct val="0"/>
              </a:spcBef>
            </a:pPr>
            <a:r>
              <a:rPr lang="en-US" sz="6500" dirty="0">
                <a:solidFill>
                  <a:srgbClr val="000000"/>
                </a:solidFill>
                <a:latin typeface="Open Sans Light Bold"/>
              </a:rPr>
              <a:t>Article 8 ECHR :</a:t>
            </a:r>
          </a:p>
          <a:p>
            <a:pPr marL="0" lvl="0" indent="0" algn="l">
              <a:lnSpc>
                <a:spcPts val="7150"/>
              </a:lnSpc>
              <a:spcBef>
                <a:spcPct val="0"/>
              </a:spcBef>
            </a:pPr>
            <a:r>
              <a:rPr lang="en-US" sz="6500" dirty="0">
                <a:solidFill>
                  <a:srgbClr val="000000"/>
                </a:solidFill>
                <a:latin typeface="Open Sans Light Bold"/>
              </a:rPr>
              <a:t>Right to respect for private and family life</a:t>
            </a:r>
          </a:p>
        </p:txBody>
      </p:sp>
      <p:sp>
        <p:nvSpPr>
          <p:cNvPr id="4" name="TextBox 4"/>
          <p:cNvSpPr txBox="1"/>
          <p:nvPr/>
        </p:nvSpPr>
        <p:spPr>
          <a:xfrm>
            <a:off x="1070276" y="3924300"/>
            <a:ext cx="11491774" cy="7021217"/>
          </a:xfrm>
          <a:prstGeom prst="rect">
            <a:avLst/>
          </a:prstGeom>
        </p:spPr>
        <p:txBody>
          <a:bodyPr lIns="0" tIns="0" rIns="0" bIns="0" rtlCol="0" anchor="t">
            <a:spAutoFit/>
          </a:bodyPr>
          <a:lstStyle/>
          <a:p>
            <a:pPr>
              <a:lnSpc>
                <a:spcPts val="6244"/>
              </a:lnSpc>
            </a:pPr>
            <a:r>
              <a:rPr lang="en-US" sz="4460" u="sng" dirty="0">
                <a:solidFill>
                  <a:srgbClr val="000000"/>
                </a:solidFill>
                <a:latin typeface="Open Sauce Bold"/>
              </a:rPr>
              <a:t>Areas where Article 8 rights could be challenged:</a:t>
            </a:r>
          </a:p>
          <a:p>
            <a:pPr algn="ctr">
              <a:lnSpc>
                <a:spcPts val="6244"/>
              </a:lnSpc>
            </a:pPr>
            <a:endParaRPr lang="en-US" sz="4460" u="sng" dirty="0">
              <a:solidFill>
                <a:srgbClr val="000000"/>
              </a:solidFill>
              <a:latin typeface="Open Sauce Bold"/>
            </a:endParaRPr>
          </a:p>
          <a:p>
            <a:pPr marL="962952" lvl="1" indent="-481476">
              <a:lnSpc>
                <a:spcPts val="6244"/>
              </a:lnSpc>
              <a:buFont typeface="Arial"/>
              <a:buChar char="•"/>
            </a:pPr>
            <a:r>
              <a:rPr lang="en-US" sz="3600" dirty="0">
                <a:solidFill>
                  <a:srgbClr val="000000"/>
                </a:solidFill>
                <a:latin typeface="Open Sauce"/>
              </a:rPr>
              <a:t>Care arrangements impacting on family life</a:t>
            </a:r>
          </a:p>
          <a:p>
            <a:pPr marL="962952" lvl="1" indent="-481476">
              <a:lnSpc>
                <a:spcPts val="6244"/>
              </a:lnSpc>
              <a:buFont typeface="Arial"/>
              <a:buChar char="•"/>
            </a:pPr>
            <a:r>
              <a:rPr lang="en-US" sz="3600" dirty="0">
                <a:solidFill>
                  <a:srgbClr val="000000"/>
                </a:solidFill>
                <a:latin typeface="Open Sauce"/>
              </a:rPr>
              <a:t>DNAR decisions</a:t>
            </a:r>
          </a:p>
          <a:p>
            <a:pPr marL="962952" lvl="1" indent="-481476">
              <a:lnSpc>
                <a:spcPts val="6244"/>
              </a:lnSpc>
              <a:buFont typeface="Arial"/>
              <a:buChar char="•"/>
            </a:pPr>
            <a:r>
              <a:rPr lang="en-US" sz="3600" dirty="0">
                <a:solidFill>
                  <a:srgbClr val="000000"/>
                </a:solidFill>
                <a:latin typeface="Open Sauce"/>
              </a:rPr>
              <a:t>Maintaining family contact</a:t>
            </a:r>
          </a:p>
          <a:p>
            <a:pPr marL="962952" lvl="1" indent="-481476">
              <a:lnSpc>
                <a:spcPts val="6244"/>
              </a:lnSpc>
              <a:buFont typeface="Arial"/>
              <a:buChar char="•"/>
            </a:pPr>
            <a:r>
              <a:rPr lang="en-US" sz="3600" dirty="0">
                <a:solidFill>
                  <a:srgbClr val="000000"/>
                </a:solidFill>
                <a:latin typeface="Open Sauce"/>
              </a:rPr>
              <a:t>Involving family in best interests decisions </a:t>
            </a:r>
          </a:p>
          <a:p>
            <a:pPr>
              <a:lnSpc>
                <a:spcPts val="6244"/>
              </a:lnSpc>
            </a:pPr>
            <a:r>
              <a:rPr lang="en-US" sz="3600" dirty="0">
                <a:solidFill>
                  <a:srgbClr val="000000"/>
                </a:solidFill>
                <a:latin typeface="Open Sauce"/>
              </a:rPr>
              <a:t> </a:t>
            </a:r>
          </a:p>
          <a:p>
            <a:pPr algn="ctr">
              <a:lnSpc>
                <a:spcPts val="5544"/>
              </a:lnSpc>
            </a:pPr>
            <a:endParaRPr lang="en-US" sz="4460" dirty="0">
              <a:solidFill>
                <a:srgbClr val="000000"/>
              </a:solidFill>
              <a:latin typeface="Open Sauc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494467" y="1376270"/>
            <a:ext cx="7416763" cy="7416763"/>
          </a:xfrm>
          <a:prstGeom prst="rect">
            <a:avLst/>
          </a:prstGeom>
        </p:spPr>
      </p:pic>
      <p:sp>
        <p:nvSpPr>
          <p:cNvPr id="3" name="TextBox 3"/>
          <p:cNvSpPr txBox="1"/>
          <p:nvPr/>
        </p:nvSpPr>
        <p:spPr>
          <a:xfrm>
            <a:off x="5895232" y="3695276"/>
            <a:ext cx="6615232" cy="2635876"/>
          </a:xfrm>
          <a:prstGeom prst="rect">
            <a:avLst/>
          </a:prstGeom>
        </p:spPr>
        <p:txBody>
          <a:bodyPr lIns="0" tIns="0" rIns="0" bIns="0" rtlCol="0" anchor="t">
            <a:spAutoFit/>
          </a:bodyPr>
          <a:lstStyle/>
          <a:p>
            <a:pPr algn="ctr">
              <a:lnSpc>
                <a:spcPts val="10640"/>
              </a:lnSpc>
            </a:pPr>
            <a:r>
              <a:rPr lang="en-US" sz="7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End of Life</a:t>
            </a:r>
          </a:p>
          <a:p>
            <a:pPr algn="ctr">
              <a:lnSpc>
                <a:spcPts val="10640"/>
              </a:lnSpc>
            </a:pPr>
            <a:r>
              <a:rPr lang="en-US" sz="7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Treatment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5819" y="1781762"/>
            <a:ext cx="2451327" cy="245132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65820" y="3497726"/>
            <a:ext cx="3089182" cy="203886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710289" y="6082594"/>
            <a:ext cx="2433965" cy="2923682"/>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15928" y="4517156"/>
            <a:ext cx="2171097" cy="3027279"/>
          </a:xfrm>
          <a:prstGeom prst="rect">
            <a:avLst/>
          </a:prstGeom>
        </p:spPr>
      </p:pic>
      <p:sp>
        <p:nvSpPr>
          <p:cNvPr id="6" name="TextBox 6"/>
          <p:cNvSpPr txBox="1"/>
          <p:nvPr/>
        </p:nvSpPr>
        <p:spPr>
          <a:xfrm>
            <a:off x="4219186" y="430676"/>
            <a:ext cx="15492462" cy="1352550"/>
          </a:xfrm>
          <a:prstGeom prst="rect">
            <a:avLst/>
          </a:prstGeom>
        </p:spPr>
        <p:txBody>
          <a:bodyPr lIns="0" tIns="0" rIns="0" bIns="0" rtlCol="0" anchor="t">
            <a:spAutoFit/>
          </a:bodyPr>
          <a:lstStyle/>
          <a:p>
            <a:pPr marL="0" lvl="0" indent="0" algn="l">
              <a:lnSpc>
                <a:spcPts val="10790"/>
              </a:lnSpc>
              <a:spcBef>
                <a:spcPct val="0"/>
              </a:spcBef>
            </a:pPr>
            <a:r>
              <a:rPr lang="en-US" sz="8991">
                <a:solidFill>
                  <a:srgbClr val="F05335"/>
                </a:solidFill>
                <a:latin typeface="Open Sans Extra Bold"/>
              </a:rPr>
              <a:t>The ReSPECT Plan</a:t>
            </a:r>
          </a:p>
        </p:txBody>
      </p:sp>
      <p:sp>
        <p:nvSpPr>
          <p:cNvPr id="7" name="TextBox 7"/>
          <p:cNvSpPr txBox="1"/>
          <p:nvPr/>
        </p:nvSpPr>
        <p:spPr>
          <a:xfrm>
            <a:off x="252462" y="4517156"/>
            <a:ext cx="3618040" cy="2436564"/>
          </a:xfrm>
          <a:prstGeom prst="rect">
            <a:avLst/>
          </a:prstGeom>
        </p:spPr>
        <p:txBody>
          <a:bodyPr lIns="0" tIns="0" rIns="0" bIns="0" rtlCol="0" anchor="t">
            <a:spAutoFit/>
          </a:bodyPr>
          <a:lstStyle/>
          <a:p>
            <a:pPr algn="ctr">
              <a:lnSpc>
                <a:spcPts val="3814"/>
              </a:lnSpc>
            </a:pPr>
            <a:r>
              <a:rPr lang="en-US" sz="3400" b="1" dirty="0">
                <a:solidFill>
                  <a:srgbClr val="F05335"/>
                </a:solidFill>
                <a:latin typeface="Canva Sans" panose="020B0604020202020204" charset="0"/>
              </a:rPr>
              <a:t>Ensures right care is given in an anticipated future emergency</a:t>
            </a:r>
          </a:p>
        </p:txBody>
      </p:sp>
      <p:sp>
        <p:nvSpPr>
          <p:cNvPr id="8" name="TextBox 8"/>
          <p:cNvSpPr txBox="1"/>
          <p:nvPr/>
        </p:nvSpPr>
        <p:spPr>
          <a:xfrm>
            <a:off x="4885371" y="5735438"/>
            <a:ext cx="3650079" cy="1180465"/>
          </a:xfrm>
          <a:prstGeom prst="rect">
            <a:avLst/>
          </a:prstGeom>
        </p:spPr>
        <p:txBody>
          <a:bodyPr lIns="0" tIns="0" rIns="0" bIns="0" rtlCol="0" anchor="t">
            <a:spAutoFit/>
          </a:bodyPr>
          <a:lstStyle/>
          <a:p>
            <a:pPr algn="ctr">
              <a:lnSpc>
                <a:spcPts val="4759"/>
              </a:lnSpc>
            </a:pPr>
            <a:r>
              <a:rPr lang="en-US" sz="3399" b="1" dirty="0">
                <a:solidFill>
                  <a:srgbClr val="F05335"/>
                </a:solidFill>
                <a:latin typeface="Canva Sans" panose="020B0604020202020204" charset="0"/>
              </a:rPr>
              <a:t>Capacity is no longer there</a:t>
            </a:r>
          </a:p>
        </p:txBody>
      </p:sp>
      <p:sp>
        <p:nvSpPr>
          <p:cNvPr id="9" name="TextBox 9"/>
          <p:cNvSpPr txBox="1"/>
          <p:nvPr/>
        </p:nvSpPr>
        <p:spPr>
          <a:xfrm>
            <a:off x="9601200" y="7745332"/>
            <a:ext cx="3818415" cy="1805302"/>
          </a:xfrm>
          <a:prstGeom prst="rect">
            <a:avLst/>
          </a:prstGeom>
        </p:spPr>
        <p:txBody>
          <a:bodyPr lIns="0" tIns="0" rIns="0" bIns="0" rtlCol="0" anchor="t">
            <a:spAutoFit/>
          </a:bodyPr>
          <a:lstStyle/>
          <a:p>
            <a:pPr algn="ctr">
              <a:lnSpc>
                <a:spcPts val="4759"/>
              </a:lnSpc>
            </a:pPr>
            <a:r>
              <a:rPr lang="en-US" sz="3399" b="1" dirty="0">
                <a:solidFill>
                  <a:srgbClr val="F05335"/>
                </a:solidFill>
                <a:latin typeface="Canva Sans" panose="020B0604020202020204" charset="0"/>
              </a:rPr>
              <a:t>Speak to Healthcare Professionals</a:t>
            </a:r>
          </a:p>
        </p:txBody>
      </p:sp>
      <p:sp>
        <p:nvSpPr>
          <p:cNvPr id="10" name="TextBox 10"/>
          <p:cNvSpPr txBox="1"/>
          <p:nvPr/>
        </p:nvSpPr>
        <p:spPr>
          <a:xfrm>
            <a:off x="14950184" y="9191625"/>
            <a:ext cx="2433965" cy="580390"/>
          </a:xfrm>
          <a:prstGeom prst="rect">
            <a:avLst/>
          </a:prstGeom>
        </p:spPr>
        <p:txBody>
          <a:bodyPr lIns="0" tIns="0" rIns="0" bIns="0" rtlCol="0" anchor="t">
            <a:spAutoFit/>
          </a:bodyPr>
          <a:lstStyle/>
          <a:p>
            <a:pPr algn="ctr">
              <a:lnSpc>
                <a:spcPts val="4759"/>
              </a:lnSpc>
            </a:pPr>
            <a:r>
              <a:rPr lang="en-US" sz="3399" b="1" dirty="0">
                <a:solidFill>
                  <a:srgbClr val="F05335"/>
                </a:solidFill>
                <a:latin typeface="Canva Sans" panose="020B0604020202020204" charset="0"/>
              </a:rPr>
              <a:t>Record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975578" y="1257300"/>
            <a:ext cx="16336843" cy="2390775"/>
          </a:xfrm>
          <a:prstGeom prst="rect">
            <a:avLst/>
          </a:prstGeom>
        </p:spPr>
        <p:txBody>
          <a:bodyPr lIns="0" tIns="0" rIns="0" bIns="0" rtlCol="0" anchor="t">
            <a:spAutoFit/>
          </a:bodyPr>
          <a:lstStyle/>
          <a:p>
            <a:pPr marL="0" lvl="0" indent="0" algn="ctr">
              <a:lnSpc>
                <a:spcPts val="9479"/>
              </a:lnSpc>
              <a:spcBef>
                <a:spcPct val="0"/>
              </a:spcBef>
            </a:pPr>
            <a:r>
              <a:rPr lang="en-US" sz="7899" b="1" dirty="0">
                <a:solidFill>
                  <a:srgbClr val="AC2E39"/>
                </a:solidFill>
                <a:latin typeface="Open Sans" panose="020B0606030504020204" pitchFamily="34" charset="0"/>
                <a:ea typeface="Open Sans" panose="020B0606030504020204" pitchFamily="34" charset="0"/>
                <a:cs typeface="Open Sans" panose="020B0606030504020204" pitchFamily="34" charset="0"/>
              </a:rPr>
              <a:t>Cardiopulmonary Resuscitation (CPR)</a:t>
            </a:r>
          </a:p>
        </p:txBody>
      </p:sp>
      <p:sp>
        <p:nvSpPr>
          <p:cNvPr id="3" name="TextBox 3"/>
          <p:cNvSpPr txBox="1"/>
          <p:nvPr/>
        </p:nvSpPr>
        <p:spPr>
          <a:xfrm>
            <a:off x="2314953" y="4762500"/>
            <a:ext cx="13658092" cy="2684085"/>
          </a:xfrm>
          <a:prstGeom prst="rect">
            <a:avLst/>
          </a:prstGeom>
        </p:spPr>
        <p:txBody>
          <a:bodyPr lIns="0" tIns="0" rIns="0" bIns="0" rtlCol="0" anchor="t">
            <a:spAutoFit/>
          </a:bodyPr>
          <a:lstStyle/>
          <a:p>
            <a:pPr algn="ctr">
              <a:lnSpc>
                <a:spcPts val="11101"/>
              </a:lnSpc>
              <a:spcBef>
                <a:spcPct val="0"/>
              </a:spcBef>
            </a:pPr>
            <a:r>
              <a:rPr lang="en-US" sz="5550" dirty="0">
                <a:solidFill>
                  <a:srgbClr val="000000"/>
                </a:solidFill>
                <a:latin typeface="Open Sauce Bold"/>
              </a:rPr>
              <a:t>CPR is an attempt to restart a person's heart if they have a cardiac arrest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342398" y="73076"/>
            <a:ext cx="17495028" cy="9884713"/>
            <a:chOff x="0" y="0"/>
            <a:chExt cx="4607744" cy="2603381"/>
          </a:xfrm>
        </p:grpSpPr>
        <p:sp>
          <p:nvSpPr>
            <p:cNvPr id="3" name="Freeform 3"/>
            <p:cNvSpPr/>
            <p:nvPr/>
          </p:nvSpPr>
          <p:spPr>
            <a:xfrm>
              <a:off x="0" y="0"/>
              <a:ext cx="4607744" cy="2603381"/>
            </a:xfrm>
            <a:custGeom>
              <a:avLst/>
              <a:gdLst/>
              <a:ahLst/>
              <a:cxnLst/>
              <a:rect l="l" t="t" r="r" b="b"/>
              <a:pathLst>
                <a:path w="4607744" h="2603381">
                  <a:moveTo>
                    <a:pt x="0" y="0"/>
                  </a:moveTo>
                  <a:lnTo>
                    <a:pt x="4607744" y="0"/>
                  </a:lnTo>
                  <a:lnTo>
                    <a:pt x="4607744" y="2603381"/>
                  </a:lnTo>
                  <a:lnTo>
                    <a:pt x="0" y="2603381"/>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t"/>
            <a:lstStyle/>
            <a:p>
              <a:pPr algn="ctr">
                <a:lnSpc>
                  <a:spcPts val="3249"/>
                </a:lnSpc>
              </a:pPr>
              <a:endParaRPr/>
            </a:p>
          </p:txBody>
        </p:sp>
      </p:grpSp>
      <p:grpSp>
        <p:nvGrpSpPr>
          <p:cNvPr id="5" name="Group 5"/>
          <p:cNvGrpSpPr/>
          <p:nvPr/>
        </p:nvGrpSpPr>
        <p:grpSpPr>
          <a:xfrm>
            <a:off x="2039668" y="2617513"/>
            <a:ext cx="6006683" cy="3086100"/>
            <a:chOff x="0" y="0"/>
            <a:chExt cx="1582007" cy="812800"/>
          </a:xfrm>
        </p:grpSpPr>
        <p:sp>
          <p:nvSpPr>
            <p:cNvPr id="6" name="Freeform 6"/>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5199"/>
                </a:lnSpc>
              </a:pPr>
              <a:endParaRPr/>
            </a:p>
          </p:txBody>
        </p:sp>
      </p:grpSp>
      <p:grpSp>
        <p:nvGrpSpPr>
          <p:cNvPr id="8" name="Group 8"/>
          <p:cNvGrpSpPr/>
          <p:nvPr/>
        </p:nvGrpSpPr>
        <p:grpSpPr>
          <a:xfrm>
            <a:off x="1735157" y="2227310"/>
            <a:ext cx="883875" cy="883875"/>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749189" y="2513604"/>
            <a:ext cx="6006683" cy="3086100"/>
            <a:chOff x="0" y="0"/>
            <a:chExt cx="1582007" cy="812800"/>
          </a:xfrm>
        </p:grpSpPr>
        <p:sp>
          <p:nvSpPr>
            <p:cNvPr id="12" name="Freeform 12"/>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14" name="Group 14"/>
          <p:cNvGrpSpPr/>
          <p:nvPr/>
        </p:nvGrpSpPr>
        <p:grpSpPr>
          <a:xfrm>
            <a:off x="10226971" y="2227310"/>
            <a:ext cx="883875" cy="88387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2036955" y="6172200"/>
            <a:ext cx="6006683" cy="3086100"/>
            <a:chOff x="0" y="0"/>
            <a:chExt cx="1582007" cy="812800"/>
          </a:xfrm>
        </p:grpSpPr>
        <p:sp>
          <p:nvSpPr>
            <p:cNvPr id="18" name="Freeform 18"/>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20" name="Group 20"/>
          <p:cNvGrpSpPr/>
          <p:nvPr/>
        </p:nvGrpSpPr>
        <p:grpSpPr>
          <a:xfrm>
            <a:off x="1735157" y="5885906"/>
            <a:ext cx="883875" cy="8838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0727426" y="6207483"/>
            <a:ext cx="6006683" cy="3230761"/>
            <a:chOff x="0" y="-6623"/>
            <a:chExt cx="1582007" cy="850900"/>
          </a:xfrm>
        </p:grpSpPr>
        <p:sp>
          <p:nvSpPr>
            <p:cNvPr id="24" name="Freeform 24"/>
            <p:cNvSpPr/>
            <p:nvPr/>
          </p:nvSpPr>
          <p:spPr>
            <a:xfrm>
              <a:off x="0" y="0"/>
              <a:ext cx="1582007" cy="812800"/>
            </a:xfrm>
            <a:custGeom>
              <a:avLst/>
              <a:gdLst/>
              <a:ahLst/>
              <a:cxnLst/>
              <a:rect l="l" t="t" r="r" b="b"/>
              <a:pathLst>
                <a:path w="1582007" h="812800">
                  <a:moveTo>
                    <a:pt x="65733" y="0"/>
                  </a:moveTo>
                  <a:lnTo>
                    <a:pt x="1516274" y="0"/>
                  </a:lnTo>
                  <a:cubicBezTo>
                    <a:pt x="1533707" y="0"/>
                    <a:pt x="1550427" y="6925"/>
                    <a:pt x="1562754" y="19253"/>
                  </a:cubicBezTo>
                  <a:cubicBezTo>
                    <a:pt x="1575081" y="31580"/>
                    <a:pt x="1582007" y="48300"/>
                    <a:pt x="1582007" y="65733"/>
                  </a:cubicBezTo>
                  <a:lnTo>
                    <a:pt x="1582007" y="747067"/>
                  </a:lnTo>
                  <a:cubicBezTo>
                    <a:pt x="1582007" y="783370"/>
                    <a:pt x="1552577" y="812800"/>
                    <a:pt x="1516274" y="812800"/>
                  </a:cubicBezTo>
                  <a:lnTo>
                    <a:pt x="65733" y="812800"/>
                  </a:lnTo>
                  <a:cubicBezTo>
                    <a:pt x="29430" y="812800"/>
                    <a:pt x="0" y="783370"/>
                    <a:pt x="0" y="747067"/>
                  </a:cubicBezTo>
                  <a:lnTo>
                    <a:pt x="0" y="65733"/>
                  </a:lnTo>
                  <a:cubicBezTo>
                    <a:pt x="0" y="29430"/>
                    <a:pt x="29430" y="0"/>
                    <a:pt x="65733" y="0"/>
                  </a:cubicBezTo>
                  <a:close/>
                </a:path>
              </a:pathLst>
            </a:custGeom>
            <a:solidFill>
              <a:srgbClr val="FDF8EC"/>
            </a:solidFill>
            <a:ln w="28575">
              <a:solidFill>
                <a:srgbClr val="F05335"/>
              </a:solidFill>
            </a:ln>
          </p:spPr>
        </p:sp>
        <p:sp>
          <p:nvSpPr>
            <p:cNvPr id="25" name="TextBox 25"/>
            <p:cNvSpPr txBox="1"/>
            <p:nvPr/>
          </p:nvSpPr>
          <p:spPr>
            <a:xfrm>
              <a:off x="50113" y="-6623"/>
              <a:ext cx="1481780" cy="850900"/>
            </a:xfrm>
            <a:prstGeom prst="rect">
              <a:avLst/>
            </a:prstGeom>
          </p:spPr>
          <p:txBody>
            <a:bodyPr lIns="50800" tIns="50800" rIns="50800" bIns="50800" rtlCol="0" anchor="ctr"/>
            <a:lstStyle/>
            <a:p>
              <a:pPr algn="ctr">
                <a:lnSpc>
                  <a:spcPts val="5199"/>
                </a:lnSpc>
              </a:pPr>
              <a:r>
                <a:rPr lang="en-US" sz="3999" dirty="0">
                  <a:solidFill>
                    <a:srgbClr val="000000"/>
                  </a:solidFill>
                  <a:latin typeface="Open Sauce Bold"/>
                </a:rPr>
                <a:t>Medics may attempt resuscitation  </a:t>
              </a:r>
            </a:p>
          </p:txBody>
        </p:sp>
      </p:grpSp>
      <p:grpSp>
        <p:nvGrpSpPr>
          <p:cNvPr id="26" name="Group 26"/>
          <p:cNvGrpSpPr/>
          <p:nvPr/>
        </p:nvGrpSpPr>
        <p:grpSpPr>
          <a:xfrm>
            <a:off x="10226971" y="5885906"/>
            <a:ext cx="883875" cy="8838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05335"/>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sp>
        <p:nvSpPr>
          <p:cNvPr id="29" name="AutoShape 29"/>
          <p:cNvSpPr/>
          <p:nvPr/>
        </p:nvSpPr>
        <p:spPr>
          <a:xfrm>
            <a:off x="8043638" y="4108388"/>
            <a:ext cx="2705551" cy="0"/>
          </a:xfrm>
          <a:prstGeom prst="line">
            <a:avLst/>
          </a:prstGeom>
          <a:ln w="47625" cap="flat">
            <a:solidFill>
              <a:srgbClr val="F05335"/>
            </a:solidFill>
            <a:prstDash val="solid"/>
            <a:headEnd type="none" w="sm" len="sm"/>
            <a:tailEnd type="none" w="sm" len="sm"/>
          </a:ln>
        </p:spPr>
      </p:sp>
      <p:sp>
        <p:nvSpPr>
          <p:cNvPr id="30" name="AutoShape 30"/>
          <p:cNvSpPr/>
          <p:nvPr/>
        </p:nvSpPr>
        <p:spPr>
          <a:xfrm>
            <a:off x="8043638" y="7766984"/>
            <a:ext cx="2705551" cy="0"/>
          </a:xfrm>
          <a:prstGeom prst="line">
            <a:avLst/>
          </a:prstGeom>
          <a:ln w="47625" cap="flat">
            <a:solidFill>
              <a:srgbClr val="F05335"/>
            </a:solidFill>
            <a:prstDash val="solid"/>
            <a:headEnd type="none" w="sm" len="sm"/>
            <a:tailEnd type="none" w="sm" len="sm"/>
          </a:ln>
        </p:spPr>
      </p:sp>
      <p:sp>
        <p:nvSpPr>
          <p:cNvPr id="31" name="AutoShape 31"/>
          <p:cNvSpPr/>
          <p:nvPr/>
        </p:nvSpPr>
        <p:spPr>
          <a:xfrm rot="-5400000">
            <a:off x="7592088" y="5945267"/>
            <a:ext cx="3608651" cy="0"/>
          </a:xfrm>
          <a:prstGeom prst="line">
            <a:avLst/>
          </a:prstGeom>
          <a:ln w="47625" cap="flat">
            <a:solidFill>
              <a:srgbClr val="F05335"/>
            </a:solidFill>
            <a:prstDash val="solid"/>
            <a:headEnd type="none" w="sm" len="sm"/>
            <a:tailEnd type="none" w="sm" len="sm"/>
          </a:ln>
        </p:spPr>
      </p:sp>
      <p:sp>
        <p:nvSpPr>
          <p:cNvPr id="32" name="TextBox 32"/>
          <p:cNvSpPr txBox="1"/>
          <p:nvPr/>
        </p:nvSpPr>
        <p:spPr>
          <a:xfrm>
            <a:off x="2441614" y="1095812"/>
            <a:ext cx="13404773" cy="712470"/>
          </a:xfrm>
          <a:prstGeom prst="rect">
            <a:avLst/>
          </a:prstGeom>
        </p:spPr>
        <p:txBody>
          <a:bodyPr lIns="0" tIns="0" rIns="0" bIns="0" rtlCol="0" anchor="t">
            <a:spAutoFit/>
          </a:bodyPr>
          <a:lstStyle/>
          <a:p>
            <a:pPr algn="ctr">
              <a:lnSpc>
                <a:spcPts val="5880"/>
              </a:lnSpc>
              <a:spcBef>
                <a:spcPct val="0"/>
              </a:spcBef>
            </a:pPr>
            <a:r>
              <a:rPr lang="en-US" sz="4200" spc="134">
                <a:solidFill>
                  <a:srgbClr val="000000"/>
                </a:solidFill>
                <a:latin typeface="Gordita Bold"/>
              </a:rPr>
              <a:t>DNACPR</a:t>
            </a:r>
          </a:p>
        </p:txBody>
      </p:sp>
      <p:sp>
        <p:nvSpPr>
          <p:cNvPr id="33" name="TextBox 33"/>
          <p:cNvSpPr txBox="1"/>
          <p:nvPr/>
        </p:nvSpPr>
        <p:spPr>
          <a:xfrm>
            <a:off x="1782482"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01</a:t>
            </a:r>
          </a:p>
        </p:txBody>
      </p:sp>
      <p:sp>
        <p:nvSpPr>
          <p:cNvPr id="34" name="TextBox 34"/>
          <p:cNvSpPr txBox="1"/>
          <p:nvPr/>
        </p:nvSpPr>
        <p:spPr>
          <a:xfrm>
            <a:off x="10274296" y="2312132"/>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02</a:t>
            </a:r>
          </a:p>
        </p:txBody>
      </p:sp>
      <p:sp>
        <p:nvSpPr>
          <p:cNvPr id="35" name="TextBox 35"/>
          <p:cNvSpPr txBox="1"/>
          <p:nvPr/>
        </p:nvSpPr>
        <p:spPr>
          <a:xfrm>
            <a:off x="1782482"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03</a:t>
            </a:r>
          </a:p>
        </p:txBody>
      </p:sp>
      <p:sp>
        <p:nvSpPr>
          <p:cNvPr id="36" name="TextBox 36"/>
          <p:cNvSpPr txBox="1"/>
          <p:nvPr/>
        </p:nvSpPr>
        <p:spPr>
          <a:xfrm>
            <a:off x="10274296" y="5970728"/>
            <a:ext cx="789224" cy="647490"/>
          </a:xfrm>
          <a:prstGeom prst="rect">
            <a:avLst/>
          </a:prstGeom>
        </p:spPr>
        <p:txBody>
          <a:bodyPr lIns="0" tIns="0" rIns="0" bIns="0" rtlCol="0" anchor="t">
            <a:spAutoFit/>
          </a:bodyPr>
          <a:lstStyle/>
          <a:p>
            <a:pPr algn="ctr">
              <a:lnSpc>
                <a:spcPts val="5368"/>
              </a:lnSpc>
              <a:spcBef>
                <a:spcPct val="0"/>
              </a:spcBef>
            </a:pPr>
            <a:r>
              <a:rPr lang="en-US" sz="3834" spc="122">
                <a:solidFill>
                  <a:srgbClr val="FFFFFF"/>
                </a:solidFill>
                <a:latin typeface="Open Sauce"/>
              </a:rPr>
              <a:t>04</a:t>
            </a:r>
          </a:p>
        </p:txBody>
      </p:sp>
      <p:sp>
        <p:nvSpPr>
          <p:cNvPr id="37" name="TextBox 37"/>
          <p:cNvSpPr txBox="1"/>
          <p:nvPr/>
        </p:nvSpPr>
        <p:spPr>
          <a:xfrm>
            <a:off x="2484402" y="7049655"/>
            <a:ext cx="5000277" cy="1321277"/>
          </a:xfrm>
          <a:prstGeom prst="rect">
            <a:avLst/>
          </a:prstGeom>
        </p:spPr>
        <p:txBody>
          <a:bodyPr lIns="0" tIns="0" rIns="0" bIns="0" rtlCol="0" anchor="t">
            <a:spAutoFit/>
          </a:bodyPr>
          <a:lstStyle/>
          <a:p>
            <a:pPr algn="ctr">
              <a:lnSpc>
                <a:spcPts val="5398"/>
              </a:lnSpc>
            </a:pPr>
            <a:r>
              <a:rPr lang="en-US" sz="3856" spc="123" dirty="0">
                <a:solidFill>
                  <a:srgbClr val="000000"/>
                </a:solidFill>
                <a:latin typeface="Open Sauce Bold"/>
              </a:rPr>
              <a:t>A DNACPR is not legally binding</a:t>
            </a:r>
          </a:p>
        </p:txBody>
      </p:sp>
      <p:sp>
        <p:nvSpPr>
          <p:cNvPr id="38" name="TextBox 38"/>
          <p:cNvSpPr txBox="1"/>
          <p:nvPr/>
        </p:nvSpPr>
        <p:spPr>
          <a:xfrm>
            <a:off x="1981200" y="2824440"/>
            <a:ext cx="6006683" cy="2623860"/>
          </a:xfrm>
          <a:prstGeom prst="rect">
            <a:avLst/>
          </a:prstGeom>
        </p:spPr>
        <p:txBody>
          <a:bodyPr lIns="0" tIns="0" rIns="0" bIns="0" rtlCol="0" anchor="t">
            <a:spAutoFit/>
          </a:bodyPr>
          <a:lstStyle/>
          <a:p>
            <a:pPr algn="ctr">
              <a:lnSpc>
                <a:spcPct val="150000"/>
              </a:lnSpc>
              <a:spcBef>
                <a:spcPct val="0"/>
              </a:spcBef>
            </a:pPr>
            <a:r>
              <a:rPr lang="en-US" sz="3950" dirty="0">
                <a:solidFill>
                  <a:srgbClr val="000000"/>
                </a:solidFill>
                <a:latin typeface="Open Sauce Bold"/>
              </a:rPr>
              <a:t>"do not attempt cardiopulmonary resuscitation" </a:t>
            </a:r>
          </a:p>
        </p:txBody>
      </p:sp>
      <p:sp>
        <p:nvSpPr>
          <p:cNvPr id="39" name="TextBox 39"/>
          <p:cNvSpPr txBox="1"/>
          <p:nvPr/>
        </p:nvSpPr>
        <p:spPr>
          <a:xfrm>
            <a:off x="10985271" y="2846645"/>
            <a:ext cx="5656814" cy="2420856"/>
          </a:xfrm>
          <a:prstGeom prst="rect">
            <a:avLst/>
          </a:prstGeom>
        </p:spPr>
        <p:txBody>
          <a:bodyPr wrap="square" lIns="0" tIns="0" rIns="0" bIns="0" rtlCol="0" anchor="t">
            <a:spAutoFit/>
          </a:bodyPr>
          <a:lstStyle/>
          <a:p>
            <a:pPr algn="ctr">
              <a:lnSpc>
                <a:spcPts val="4759"/>
              </a:lnSpc>
            </a:pPr>
            <a:r>
              <a:rPr lang="en-US" sz="3399" dirty="0">
                <a:solidFill>
                  <a:srgbClr val="000000"/>
                </a:solidFill>
                <a:latin typeface="Open Sans Light Bold"/>
              </a:rPr>
              <a:t>Created by healthcare professionals to record the view CPR should not be attempted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439562" y="353085"/>
            <a:ext cx="17408877" cy="9363855"/>
            <a:chOff x="0" y="0"/>
            <a:chExt cx="4585054" cy="2466200"/>
          </a:xfrm>
        </p:grpSpPr>
        <p:sp>
          <p:nvSpPr>
            <p:cNvPr id="3" name="Freeform 3"/>
            <p:cNvSpPr/>
            <p:nvPr/>
          </p:nvSpPr>
          <p:spPr>
            <a:xfrm>
              <a:off x="0" y="0"/>
              <a:ext cx="4585054" cy="2466200"/>
            </a:xfrm>
            <a:custGeom>
              <a:avLst/>
              <a:gdLst/>
              <a:ahLst/>
              <a:cxnLst/>
              <a:rect l="l" t="t" r="r" b="b"/>
              <a:pathLst>
                <a:path w="4585054" h="2466200">
                  <a:moveTo>
                    <a:pt x="0" y="0"/>
                  </a:moveTo>
                  <a:lnTo>
                    <a:pt x="4585054" y="0"/>
                  </a:lnTo>
                  <a:lnTo>
                    <a:pt x="4585054" y="2466200"/>
                  </a:lnTo>
                  <a:lnTo>
                    <a:pt x="0" y="2466200"/>
                  </a:lnTo>
                  <a:close/>
                </a:path>
              </a:pathLst>
            </a:custGeom>
            <a:solidFill>
              <a:srgbClr val="FDF8EC"/>
            </a:solidFill>
            <a:ln w="19050">
              <a:solidFill>
                <a:srgbClr val="000000"/>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5" name="TextBox 5"/>
          <p:cNvSpPr txBox="1"/>
          <p:nvPr/>
        </p:nvSpPr>
        <p:spPr>
          <a:xfrm>
            <a:off x="722914" y="3757935"/>
            <a:ext cx="5665963" cy="2828280"/>
          </a:xfrm>
          <a:prstGeom prst="rect">
            <a:avLst/>
          </a:prstGeom>
        </p:spPr>
        <p:txBody>
          <a:bodyPr wrap="square" lIns="0" tIns="0" rIns="0" bIns="0" rtlCol="0" anchor="t">
            <a:spAutoFit/>
          </a:bodyPr>
          <a:lstStyle/>
          <a:p>
            <a:pPr>
              <a:lnSpc>
                <a:spcPts val="7369"/>
              </a:lnSpc>
            </a:pPr>
            <a:r>
              <a:rPr lang="en-US" sz="6699" spc="-200" dirty="0">
                <a:solidFill>
                  <a:srgbClr val="191919"/>
                </a:solidFill>
                <a:latin typeface="Open Sauce Bold"/>
              </a:rPr>
              <a:t>Resuscitation Council Guidance</a:t>
            </a:r>
          </a:p>
        </p:txBody>
      </p:sp>
      <p:graphicFrame>
        <p:nvGraphicFramePr>
          <p:cNvPr id="6" name="Table 6"/>
          <p:cNvGraphicFramePr>
            <a:graphicFrameLocks noGrp="1"/>
          </p:cNvGraphicFramePr>
          <p:nvPr>
            <p:extLst>
              <p:ext uri="{D42A27DB-BD31-4B8C-83A1-F6EECF244321}">
                <p14:modId xmlns:p14="http://schemas.microsoft.com/office/powerpoint/2010/main" val="714065031"/>
              </p:ext>
            </p:extLst>
          </p:nvPr>
        </p:nvGraphicFramePr>
        <p:xfrm>
          <a:off x="6388878" y="1714500"/>
          <a:ext cx="10887075" cy="7107967"/>
        </p:xfrm>
        <a:graphic>
          <a:graphicData uri="http://schemas.openxmlformats.org/drawingml/2006/table">
            <a:tbl>
              <a:tblPr/>
              <a:tblGrid>
                <a:gridCol w="1298993">
                  <a:extLst>
                    <a:ext uri="{9D8B030D-6E8A-4147-A177-3AD203B41FA5}">
                      <a16:colId xmlns:a16="http://schemas.microsoft.com/office/drawing/2014/main" val="20000"/>
                    </a:ext>
                  </a:extLst>
                </a:gridCol>
                <a:gridCol w="9588082">
                  <a:extLst>
                    <a:ext uri="{9D8B030D-6E8A-4147-A177-3AD203B41FA5}">
                      <a16:colId xmlns:a16="http://schemas.microsoft.com/office/drawing/2014/main" val="20001"/>
                    </a:ext>
                  </a:extLst>
                </a:gridCol>
              </a:tblGrid>
              <a:tr h="1696419">
                <a:tc>
                  <a:txBody>
                    <a:bodyPr/>
                    <a:lstStyle/>
                    <a:p>
                      <a:pPr algn="l">
                        <a:defRPr/>
                      </a:pPr>
                      <a:r>
                        <a:rPr lang="en-US" sz="2100">
                          <a:solidFill>
                            <a:srgbClr val="191919"/>
                          </a:solidFill>
                          <a:latin typeface="Open Sauce Bold"/>
                        </a:rPr>
                        <a:t>1</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2600">
                          <a:solidFill>
                            <a:srgbClr val="191919"/>
                          </a:solidFill>
                          <a:latin typeface="Open Sauce Bold"/>
                        </a:rPr>
                        <a:t>If there is no DNACPR, there is presumption for CPR </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96419">
                <a:tc>
                  <a:txBody>
                    <a:bodyPr/>
                    <a:lstStyle/>
                    <a:p>
                      <a:pPr algn="l">
                        <a:defRPr/>
                      </a:pPr>
                      <a:r>
                        <a:rPr lang="en-US" sz="2100">
                          <a:solidFill>
                            <a:srgbClr val="191919"/>
                          </a:solidFill>
                          <a:latin typeface="Open Sauce Bold"/>
                        </a:rPr>
                        <a:t>2</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2500" dirty="0">
                          <a:solidFill>
                            <a:srgbClr val="191919"/>
                          </a:solidFill>
                          <a:latin typeface="Open Sauce Bold"/>
                        </a:rPr>
                        <a:t>A person with capacity to decide on treatment must be consulted with about the issue (Article 8)</a:t>
                      </a:r>
                      <a:endParaRPr lang="en-US" sz="11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78683">
                <a:tc>
                  <a:txBody>
                    <a:bodyPr/>
                    <a:lstStyle/>
                    <a:p>
                      <a:pPr algn="l">
                        <a:defRPr/>
                      </a:pPr>
                      <a:r>
                        <a:rPr lang="en-US" sz="2100">
                          <a:solidFill>
                            <a:srgbClr val="191919"/>
                          </a:solidFill>
                          <a:latin typeface="Open Sauce Bold"/>
                        </a:rPr>
                        <a:t>3</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2600" dirty="0">
                          <a:solidFill>
                            <a:srgbClr val="191919"/>
                          </a:solidFill>
                          <a:latin typeface="Open Sauce Bold"/>
                        </a:rPr>
                        <a:t>If person lacks such capacity, a welfare attorney or deputy (if there is one) or anyone with an interest in the person's welfare should be consulted about the DNACPR decisions (Article 8)</a:t>
                      </a:r>
                      <a:endParaRPr lang="en-US" sz="11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36446">
                <a:tc>
                  <a:txBody>
                    <a:bodyPr/>
                    <a:lstStyle/>
                    <a:p>
                      <a:pPr algn="l">
                        <a:defRPr/>
                      </a:pPr>
                      <a:r>
                        <a:rPr lang="en-US" sz="2100">
                          <a:solidFill>
                            <a:srgbClr val="191919"/>
                          </a:solidFill>
                          <a:latin typeface="Open Sauce Bold"/>
                        </a:rPr>
                        <a:t>4</a:t>
                      </a:r>
                      <a:endParaRPr lang="en-US" sz="110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05335"/>
                    </a:solidFill>
                  </a:tcPr>
                </a:tc>
                <a:tc>
                  <a:txBody>
                    <a:bodyPr/>
                    <a:lstStyle/>
                    <a:p>
                      <a:pPr algn="l">
                        <a:defRPr/>
                      </a:pPr>
                      <a:r>
                        <a:rPr lang="en-US" sz="2600" dirty="0">
                          <a:solidFill>
                            <a:srgbClr val="191919"/>
                          </a:solidFill>
                          <a:latin typeface="Open Sauce Bold"/>
                        </a:rPr>
                        <a:t>Neither a welfare attorney or deputy can demand treatment</a:t>
                      </a:r>
                      <a:endParaRPr lang="en-US" sz="1100" dirty="0"/>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553" y="6637716"/>
            <a:ext cx="2504894" cy="2135992"/>
          </a:xfrm>
          <a:prstGeom prst="rect">
            <a:avLst/>
          </a:prstGeom>
        </p:spPr>
      </p:pic>
      <p:sp>
        <p:nvSpPr>
          <p:cNvPr id="3" name="TextBox 3"/>
          <p:cNvSpPr txBox="1"/>
          <p:nvPr/>
        </p:nvSpPr>
        <p:spPr>
          <a:xfrm>
            <a:off x="5306748" y="2136428"/>
            <a:ext cx="7674504" cy="3195321"/>
          </a:xfrm>
          <a:prstGeom prst="rect">
            <a:avLst/>
          </a:prstGeom>
        </p:spPr>
        <p:txBody>
          <a:bodyPr lIns="0" tIns="0" rIns="0" bIns="0" rtlCol="0" anchor="t">
            <a:spAutoFit/>
          </a:bodyPr>
          <a:lstStyle/>
          <a:p>
            <a:pPr algn="ctr">
              <a:lnSpc>
                <a:spcPts val="12879"/>
              </a:lnSpc>
            </a:pPr>
            <a:r>
              <a:rPr lang="en-US" sz="9199">
                <a:solidFill>
                  <a:srgbClr val="F05335"/>
                </a:solidFill>
                <a:latin typeface="Open Sans Extra Bold"/>
              </a:rPr>
              <a:t>Thank You </a:t>
            </a:r>
          </a:p>
          <a:p>
            <a:pPr algn="ctr">
              <a:lnSpc>
                <a:spcPts val="12879"/>
              </a:lnSpc>
            </a:pPr>
            <a:r>
              <a:rPr lang="en-US" sz="9199">
                <a:solidFill>
                  <a:srgbClr val="F05335"/>
                </a:solidFill>
                <a:latin typeface="Open Sans Extra Bold"/>
              </a:rPr>
              <a:t>for Listening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2870777" y="1662145"/>
            <a:ext cx="6273223" cy="8210384"/>
            <a:chOff x="0" y="0"/>
            <a:chExt cx="3525957" cy="4614767"/>
          </a:xfrm>
        </p:grpSpPr>
        <p:sp>
          <p:nvSpPr>
            <p:cNvPr id="3" name="Freeform 3"/>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8B858"/>
            </a:solidFill>
          </p:spPr>
        </p:sp>
      </p:grpSp>
      <p:grpSp>
        <p:nvGrpSpPr>
          <p:cNvPr id="4" name="Group 4"/>
          <p:cNvGrpSpPr/>
          <p:nvPr/>
        </p:nvGrpSpPr>
        <p:grpSpPr>
          <a:xfrm>
            <a:off x="9580184" y="1662145"/>
            <a:ext cx="6273223" cy="8210384"/>
            <a:chOff x="0" y="0"/>
            <a:chExt cx="3525957" cy="4614767"/>
          </a:xfrm>
        </p:grpSpPr>
        <p:sp>
          <p:nvSpPr>
            <p:cNvPr id="5" name="Freeform 5"/>
            <p:cNvSpPr/>
            <p:nvPr/>
          </p:nvSpPr>
          <p:spPr>
            <a:xfrm>
              <a:off x="0" y="0"/>
              <a:ext cx="3525957" cy="4614767"/>
            </a:xfrm>
            <a:custGeom>
              <a:avLst/>
              <a:gdLst/>
              <a:ahLst/>
              <a:cxnLst/>
              <a:rect l="l" t="t" r="r" b="b"/>
              <a:pathLst>
                <a:path w="3525957" h="4614767">
                  <a:moveTo>
                    <a:pt x="3401497" y="4614767"/>
                  </a:moveTo>
                  <a:lnTo>
                    <a:pt x="124460" y="4614767"/>
                  </a:lnTo>
                  <a:cubicBezTo>
                    <a:pt x="55880" y="4614767"/>
                    <a:pt x="0" y="4558886"/>
                    <a:pt x="0" y="4490307"/>
                  </a:cubicBezTo>
                  <a:lnTo>
                    <a:pt x="0" y="124460"/>
                  </a:lnTo>
                  <a:cubicBezTo>
                    <a:pt x="0" y="55880"/>
                    <a:pt x="55880" y="0"/>
                    <a:pt x="124460" y="0"/>
                  </a:cubicBezTo>
                  <a:lnTo>
                    <a:pt x="3401497" y="0"/>
                  </a:lnTo>
                  <a:cubicBezTo>
                    <a:pt x="3470077" y="0"/>
                    <a:pt x="3525957" y="55880"/>
                    <a:pt x="3525957" y="124460"/>
                  </a:cubicBezTo>
                  <a:lnTo>
                    <a:pt x="3525957" y="4490307"/>
                  </a:lnTo>
                  <a:cubicBezTo>
                    <a:pt x="3525957" y="4558887"/>
                    <a:pt x="3470077" y="4614767"/>
                    <a:pt x="3401497" y="4614767"/>
                  </a:cubicBezTo>
                  <a:close/>
                </a:path>
              </a:pathLst>
            </a:custGeom>
            <a:solidFill>
              <a:srgbClr val="F8B858"/>
            </a:solidFill>
          </p:spPr>
        </p:sp>
      </p:grpSp>
      <p:pic>
        <p:nvPicPr>
          <p:cNvPr id="6" name="Picture 6"/>
          <p:cNvPicPr>
            <a:picLocks noChangeAspect="1"/>
          </p:cNvPicPr>
          <p:nvPr/>
        </p:nvPicPr>
        <p:blipFill>
          <a:blip r:embed="rId2"/>
          <a:srcRect/>
          <a:stretch>
            <a:fillRect/>
          </a:stretch>
        </p:blipFill>
        <p:spPr>
          <a:xfrm>
            <a:off x="3257175" y="3045384"/>
            <a:ext cx="998010" cy="826477"/>
          </a:xfrm>
          <a:prstGeom prst="rect">
            <a:avLst/>
          </a:prstGeom>
        </p:spPr>
      </p:pic>
      <p:pic>
        <p:nvPicPr>
          <p:cNvPr id="7" name="Picture 7"/>
          <p:cNvPicPr>
            <a:picLocks noChangeAspect="1"/>
          </p:cNvPicPr>
          <p:nvPr/>
        </p:nvPicPr>
        <p:blipFill>
          <a:blip r:embed="rId2"/>
          <a:srcRect/>
          <a:stretch>
            <a:fillRect/>
          </a:stretch>
        </p:blipFill>
        <p:spPr>
          <a:xfrm>
            <a:off x="3257175" y="4940859"/>
            <a:ext cx="998010" cy="826477"/>
          </a:xfrm>
          <a:prstGeom prst="rect">
            <a:avLst/>
          </a:prstGeom>
        </p:spPr>
      </p:pic>
      <p:pic>
        <p:nvPicPr>
          <p:cNvPr id="8" name="Picture 8"/>
          <p:cNvPicPr>
            <a:picLocks noChangeAspect="1"/>
          </p:cNvPicPr>
          <p:nvPr/>
        </p:nvPicPr>
        <p:blipFill>
          <a:blip r:embed="rId2"/>
          <a:srcRect/>
          <a:stretch>
            <a:fillRect/>
          </a:stretch>
        </p:blipFill>
        <p:spPr>
          <a:xfrm>
            <a:off x="3257175" y="7015994"/>
            <a:ext cx="998010" cy="826477"/>
          </a:xfrm>
          <a:prstGeom prst="rect">
            <a:avLst/>
          </a:prstGeom>
        </p:spPr>
      </p:pic>
      <p:pic>
        <p:nvPicPr>
          <p:cNvPr id="9" name="Picture 9"/>
          <p:cNvPicPr>
            <a:picLocks noChangeAspect="1"/>
          </p:cNvPicPr>
          <p:nvPr/>
        </p:nvPicPr>
        <p:blipFill>
          <a:blip r:embed="rId3"/>
          <a:srcRect/>
          <a:stretch>
            <a:fillRect/>
          </a:stretch>
        </p:blipFill>
        <p:spPr>
          <a:xfrm>
            <a:off x="9918286" y="6415834"/>
            <a:ext cx="925278" cy="822469"/>
          </a:xfrm>
          <a:prstGeom prst="rect">
            <a:avLst/>
          </a:prstGeom>
        </p:spPr>
      </p:pic>
      <p:pic>
        <p:nvPicPr>
          <p:cNvPr id="10" name="Picture 10"/>
          <p:cNvPicPr>
            <a:picLocks noChangeAspect="1"/>
          </p:cNvPicPr>
          <p:nvPr/>
        </p:nvPicPr>
        <p:blipFill>
          <a:blip r:embed="rId4"/>
          <a:srcRect/>
          <a:stretch>
            <a:fillRect/>
          </a:stretch>
        </p:blipFill>
        <p:spPr>
          <a:xfrm>
            <a:off x="9867594" y="4899808"/>
            <a:ext cx="975969" cy="867528"/>
          </a:xfrm>
          <a:prstGeom prst="rect">
            <a:avLst/>
          </a:prstGeom>
        </p:spPr>
      </p:pic>
      <p:pic>
        <p:nvPicPr>
          <p:cNvPr id="11" name="Picture 11"/>
          <p:cNvPicPr>
            <a:picLocks noChangeAspect="1"/>
          </p:cNvPicPr>
          <p:nvPr/>
        </p:nvPicPr>
        <p:blipFill>
          <a:blip r:embed="rId3"/>
          <a:srcRect/>
          <a:stretch>
            <a:fillRect/>
          </a:stretch>
        </p:blipFill>
        <p:spPr>
          <a:xfrm>
            <a:off x="9898082" y="3193623"/>
            <a:ext cx="945481" cy="840427"/>
          </a:xfrm>
          <a:prstGeom prst="rect">
            <a:avLst/>
          </a:prstGeom>
        </p:spPr>
      </p:pic>
      <p:sp>
        <p:nvSpPr>
          <p:cNvPr id="12" name="TextBox 12"/>
          <p:cNvSpPr txBox="1"/>
          <p:nvPr/>
        </p:nvSpPr>
        <p:spPr>
          <a:xfrm>
            <a:off x="4589028" y="1948298"/>
            <a:ext cx="2308622" cy="563880"/>
          </a:xfrm>
          <a:prstGeom prst="rect">
            <a:avLst/>
          </a:prstGeom>
        </p:spPr>
        <p:txBody>
          <a:bodyPr lIns="0" tIns="0" rIns="0" bIns="0" rtlCol="0" anchor="t">
            <a:spAutoFit/>
          </a:bodyPr>
          <a:lstStyle/>
          <a:p>
            <a:pPr algn="ctr">
              <a:lnSpc>
                <a:spcPts val="4620"/>
              </a:lnSpc>
            </a:pPr>
            <a:r>
              <a:rPr lang="en-US" sz="3300">
                <a:solidFill>
                  <a:srgbClr val="000000"/>
                </a:solidFill>
                <a:latin typeface="Open Sans Light Bold Italics"/>
              </a:rPr>
              <a:t>Advantages</a:t>
            </a:r>
          </a:p>
        </p:txBody>
      </p:sp>
      <p:sp>
        <p:nvSpPr>
          <p:cNvPr id="13" name="TextBox 13"/>
          <p:cNvSpPr txBox="1"/>
          <p:nvPr/>
        </p:nvSpPr>
        <p:spPr>
          <a:xfrm>
            <a:off x="10985721" y="1931788"/>
            <a:ext cx="2966740"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Light Bold Italics"/>
              </a:rPr>
              <a:t>Disadvantages</a:t>
            </a:r>
          </a:p>
        </p:txBody>
      </p:sp>
      <p:pic>
        <p:nvPicPr>
          <p:cNvPr id="14" name="Picture 14"/>
          <p:cNvPicPr>
            <a:picLocks noChangeAspect="1"/>
          </p:cNvPicPr>
          <p:nvPr/>
        </p:nvPicPr>
        <p:blipFill>
          <a:blip r:embed="rId3"/>
          <a:srcRect/>
          <a:stretch>
            <a:fillRect/>
          </a:stretch>
        </p:blipFill>
        <p:spPr>
          <a:xfrm>
            <a:off x="9918286" y="8496300"/>
            <a:ext cx="925278" cy="822469"/>
          </a:xfrm>
          <a:prstGeom prst="rect">
            <a:avLst/>
          </a:prstGeom>
        </p:spPr>
      </p:pic>
      <p:sp>
        <p:nvSpPr>
          <p:cNvPr id="15" name="TextBox 15"/>
          <p:cNvSpPr txBox="1"/>
          <p:nvPr/>
        </p:nvSpPr>
        <p:spPr>
          <a:xfrm>
            <a:off x="4287473" y="3185841"/>
            <a:ext cx="2308622" cy="514858"/>
          </a:xfrm>
          <a:prstGeom prst="rect">
            <a:avLst/>
          </a:prstGeom>
        </p:spPr>
        <p:txBody>
          <a:bodyPr wrap="square" lIns="0" tIns="0" rIns="0" bIns="0" rtlCol="0" anchor="t">
            <a:spAutoFit/>
          </a:bodyPr>
          <a:lstStyle/>
          <a:p>
            <a:pPr algn="ctr">
              <a:lnSpc>
                <a:spcPts val="4340"/>
              </a:lnSpc>
            </a:pPr>
            <a:r>
              <a:rPr lang="en-US" sz="3100" dirty="0">
                <a:solidFill>
                  <a:srgbClr val="000000"/>
                </a:solidFill>
                <a:latin typeface="Open Sans Light Bold"/>
              </a:rPr>
              <a:t>Certainty</a:t>
            </a:r>
          </a:p>
        </p:txBody>
      </p:sp>
      <p:sp>
        <p:nvSpPr>
          <p:cNvPr id="16" name="TextBox 16"/>
          <p:cNvSpPr txBox="1"/>
          <p:nvPr/>
        </p:nvSpPr>
        <p:spPr>
          <a:xfrm>
            <a:off x="4355658" y="5064856"/>
            <a:ext cx="3303462" cy="521335"/>
          </a:xfrm>
          <a:prstGeom prst="rect">
            <a:avLst/>
          </a:prstGeom>
        </p:spPr>
        <p:txBody>
          <a:bodyPr lIns="0" tIns="0" rIns="0" bIns="0" rtlCol="0" anchor="t">
            <a:spAutoFit/>
          </a:bodyPr>
          <a:lstStyle/>
          <a:p>
            <a:pPr algn="ctr">
              <a:lnSpc>
                <a:spcPts val="4340"/>
              </a:lnSpc>
            </a:pPr>
            <a:r>
              <a:rPr lang="en-US" sz="3100">
                <a:solidFill>
                  <a:srgbClr val="000000"/>
                </a:solidFill>
                <a:latin typeface="Open Sans Light Bold"/>
              </a:rPr>
              <a:t>Legally Binding</a:t>
            </a:r>
          </a:p>
        </p:txBody>
      </p:sp>
      <p:sp>
        <p:nvSpPr>
          <p:cNvPr id="17" name="TextBox 17"/>
          <p:cNvSpPr txBox="1"/>
          <p:nvPr/>
        </p:nvSpPr>
        <p:spPr>
          <a:xfrm>
            <a:off x="4255185" y="7043687"/>
            <a:ext cx="4897055" cy="2545483"/>
          </a:xfrm>
          <a:prstGeom prst="rect">
            <a:avLst/>
          </a:prstGeom>
        </p:spPr>
        <p:txBody>
          <a:bodyPr lIns="0" tIns="0" rIns="0" bIns="0" rtlCol="0" anchor="t">
            <a:spAutoFit/>
          </a:bodyPr>
          <a:lstStyle/>
          <a:p>
            <a:pPr>
              <a:lnSpc>
                <a:spcPts val="4072"/>
              </a:lnSpc>
            </a:pPr>
            <a:r>
              <a:rPr lang="en-US" sz="2909">
                <a:solidFill>
                  <a:srgbClr val="000000"/>
                </a:solidFill>
                <a:latin typeface="Open Sans Light Bold"/>
              </a:rPr>
              <a:t>Easy to create-</a:t>
            </a:r>
            <a:r>
              <a:rPr lang="en-US" sz="2909">
                <a:solidFill>
                  <a:srgbClr val="000000"/>
                </a:solidFill>
                <a:latin typeface="Open Sans Light"/>
              </a:rPr>
              <a:t> can be </a:t>
            </a:r>
          </a:p>
          <a:p>
            <a:pPr>
              <a:lnSpc>
                <a:spcPts val="4072"/>
              </a:lnSpc>
            </a:pPr>
            <a:r>
              <a:rPr lang="en-US" sz="2909">
                <a:solidFill>
                  <a:srgbClr val="000000"/>
                </a:solidFill>
                <a:latin typeface="Open Sans Light"/>
              </a:rPr>
              <a:t>done on the following website- </a:t>
            </a:r>
            <a:r>
              <a:rPr lang="en-US" sz="2909" u="sng">
                <a:solidFill>
                  <a:srgbClr val="000000"/>
                </a:solidFill>
                <a:latin typeface="Open Sans Light"/>
              </a:rPr>
              <a:t>www.mydecisions.org.uk</a:t>
            </a:r>
          </a:p>
          <a:p>
            <a:pPr>
              <a:lnSpc>
                <a:spcPts val="4072"/>
              </a:lnSpc>
            </a:pPr>
            <a:endParaRPr lang="en-US" sz="2909" u="sng">
              <a:solidFill>
                <a:srgbClr val="000000"/>
              </a:solidFill>
              <a:latin typeface="Open Sans Light"/>
            </a:endParaRPr>
          </a:p>
        </p:txBody>
      </p:sp>
      <p:sp>
        <p:nvSpPr>
          <p:cNvPr id="18" name="TextBox 18"/>
          <p:cNvSpPr txBox="1"/>
          <p:nvPr/>
        </p:nvSpPr>
        <p:spPr>
          <a:xfrm>
            <a:off x="10985721" y="3136473"/>
            <a:ext cx="4615929" cy="1588135"/>
          </a:xfrm>
          <a:prstGeom prst="rect">
            <a:avLst/>
          </a:prstGeom>
        </p:spPr>
        <p:txBody>
          <a:bodyPr lIns="0" tIns="0" rIns="0" bIns="0" rtlCol="0" anchor="t">
            <a:spAutoFit/>
          </a:bodyPr>
          <a:lstStyle/>
          <a:p>
            <a:pPr>
              <a:lnSpc>
                <a:spcPts val="4060"/>
              </a:lnSpc>
            </a:pPr>
            <a:r>
              <a:rPr lang="en-US" sz="2900">
                <a:solidFill>
                  <a:srgbClr val="000000"/>
                </a:solidFill>
                <a:latin typeface="Open Sans Light Bold"/>
              </a:rPr>
              <a:t>Invalid if circumstances change</a:t>
            </a:r>
          </a:p>
          <a:p>
            <a:pPr algn="ctr">
              <a:lnSpc>
                <a:spcPts val="4620"/>
              </a:lnSpc>
            </a:pPr>
            <a:endParaRPr lang="en-US" sz="2900">
              <a:solidFill>
                <a:srgbClr val="000000"/>
              </a:solidFill>
              <a:latin typeface="Open Sans Light Bold"/>
            </a:endParaRPr>
          </a:p>
        </p:txBody>
      </p:sp>
      <p:sp>
        <p:nvSpPr>
          <p:cNvPr id="19" name="TextBox 19"/>
          <p:cNvSpPr txBox="1"/>
          <p:nvPr/>
        </p:nvSpPr>
        <p:spPr>
          <a:xfrm>
            <a:off x="11151904" y="4991100"/>
            <a:ext cx="4749612" cy="1080360"/>
          </a:xfrm>
          <a:prstGeom prst="rect">
            <a:avLst/>
          </a:prstGeom>
        </p:spPr>
        <p:txBody>
          <a:bodyPr wrap="square" lIns="0" tIns="0" rIns="0" bIns="0" rtlCol="0" anchor="t">
            <a:spAutoFit/>
          </a:bodyPr>
          <a:lstStyle/>
          <a:p>
            <a:pPr>
              <a:lnSpc>
                <a:spcPts val="4200"/>
              </a:lnSpc>
            </a:pPr>
            <a:r>
              <a:rPr lang="en-US" sz="3000" dirty="0">
                <a:solidFill>
                  <a:srgbClr val="000000"/>
                </a:solidFill>
                <a:latin typeface="Open Sans Light Bold"/>
              </a:rPr>
              <a:t>Informally created</a:t>
            </a:r>
          </a:p>
          <a:p>
            <a:pPr algn="ctr">
              <a:lnSpc>
                <a:spcPts val="4620"/>
              </a:lnSpc>
            </a:pPr>
            <a:endParaRPr lang="en-US" sz="3000" dirty="0">
              <a:solidFill>
                <a:srgbClr val="000000"/>
              </a:solidFill>
              <a:latin typeface="Open Sans Light Bold"/>
            </a:endParaRPr>
          </a:p>
        </p:txBody>
      </p:sp>
      <p:sp>
        <p:nvSpPr>
          <p:cNvPr id="20" name="TextBox 20"/>
          <p:cNvSpPr txBox="1"/>
          <p:nvPr/>
        </p:nvSpPr>
        <p:spPr>
          <a:xfrm>
            <a:off x="10985721" y="6339255"/>
            <a:ext cx="4749613" cy="2122805"/>
          </a:xfrm>
          <a:prstGeom prst="rect">
            <a:avLst/>
          </a:prstGeom>
        </p:spPr>
        <p:txBody>
          <a:bodyPr lIns="0" tIns="0" rIns="0" bIns="0" rtlCol="0" anchor="t">
            <a:spAutoFit/>
          </a:bodyPr>
          <a:lstStyle/>
          <a:p>
            <a:pPr>
              <a:lnSpc>
                <a:spcPts val="4200"/>
              </a:lnSpc>
            </a:pPr>
            <a:r>
              <a:rPr lang="en-US" sz="3000">
                <a:solidFill>
                  <a:srgbClr val="000000"/>
                </a:solidFill>
                <a:latin typeface="Open Sans Light Bold"/>
              </a:rPr>
              <a:t>Needs to be specific-</a:t>
            </a:r>
            <a:r>
              <a:rPr lang="en-US" sz="3000">
                <a:solidFill>
                  <a:srgbClr val="000000"/>
                </a:solidFill>
                <a:latin typeface="Open Sans Light"/>
              </a:rPr>
              <a:t> cannot make a generalized ADRT</a:t>
            </a:r>
          </a:p>
          <a:p>
            <a:pPr>
              <a:lnSpc>
                <a:spcPts val="4340"/>
              </a:lnSpc>
            </a:pPr>
            <a:endParaRPr lang="en-US" sz="3000">
              <a:solidFill>
                <a:srgbClr val="000000"/>
              </a:solidFill>
              <a:latin typeface="Open Sans Light"/>
            </a:endParaRPr>
          </a:p>
        </p:txBody>
      </p:sp>
      <p:sp>
        <p:nvSpPr>
          <p:cNvPr id="21" name="TextBox 21"/>
          <p:cNvSpPr txBox="1"/>
          <p:nvPr/>
        </p:nvSpPr>
        <p:spPr>
          <a:xfrm>
            <a:off x="10985721" y="8439150"/>
            <a:ext cx="4867686" cy="2057652"/>
          </a:xfrm>
          <a:prstGeom prst="rect">
            <a:avLst/>
          </a:prstGeom>
        </p:spPr>
        <p:txBody>
          <a:bodyPr lIns="0" tIns="0" rIns="0" bIns="0" rtlCol="0" anchor="t">
            <a:spAutoFit/>
          </a:bodyPr>
          <a:lstStyle/>
          <a:p>
            <a:pPr>
              <a:lnSpc>
                <a:spcPts val="4116"/>
              </a:lnSpc>
            </a:pPr>
            <a:r>
              <a:rPr lang="en-US" sz="2940">
                <a:solidFill>
                  <a:srgbClr val="000000"/>
                </a:solidFill>
                <a:latin typeface="Open Sans Light Bold"/>
              </a:rPr>
              <a:t>No central register-</a:t>
            </a:r>
            <a:r>
              <a:rPr lang="en-US" sz="2940">
                <a:solidFill>
                  <a:srgbClr val="000000"/>
                </a:solidFill>
                <a:latin typeface="Open Sans Light"/>
              </a:rPr>
              <a:t> carrying a card can be useful </a:t>
            </a:r>
          </a:p>
          <a:p>
            <a:pPr algn="ctr">
              <a:lnSpc>
                <a:spcPts val="4256"/>
              </a:lnSpc>
            </a:pPr>
            <a:endParaRPr lang="en-US" sz="2940">
              <a:solidFill>
                <a:srgbClr val="000000"/>
              </a:solidFill>
              <a:latin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1615" y="1073357"/>
            <a:ext cx="1597218" cy="1591409"/>
          </a:xfrm>
          <a:prstGeom prst="rect">
            <a:avLst/>
          </a:prstGeom>
        </p:spPr>
      </p:pic>
      <p:sp>
        <p:nvSpPr>
          <p:cNvPr id="3" name="TextBox 3"/>
          <p:cNvSpPr txBox="1"/>
          <p:nvPr/>
        </p:nvSpPr>
        <p:spPr>
          <a:xfrm>
            <a:off x="4116923" y="4305300"/>
            <a:ext cx="10054153" cy="3273076"/>
          </a:xfrm>
          <a:prstGeom prst="rect">
            <a:avLst/>
          </a:prstGeom>
        </p:spPr>
        <p:txBody>
          <a:bodyPr lIns="0" tIns="0" rIns="0" bIns="0" rtlCol="0" anchor="t">
            <a:spAutoFit/>
          </a:bodyPr>
          <a:lstStyle/>
          <a:p>
            <a:pPr>
              <a:lnSpc>
                <a:spcPts val="4328"/>
              </a:lnSpc>
            </a:pPr>
            <a:r>
              <a:rPr lang="en-US" sz="3091" dirty="0">
                <a:solidFill>
                  <a:srgbClr val="000000"/>
                </a:solidFill>
                <a:latin typeface="Open Sans Light"/>
              </a:rPr>
              <a:t>Fred is also a Jehovah's witness, and does not consent to receiving a blood transfusion. As he sometimes gets confused in stressful situations such as getting admitted to hospital, he decides to make an ADRT to refuse any blood transfusions if he gets admitted to hospital in the future. </a:t>
            </a:r>
          </a:p>
        </p:txBody>
      </p:sp>
      <p:sp>
        <p:nvSpPr>
          <p:cNvPr id="4" name="TextBox 4"/>
          <p:cNvSpPr txBox="1"/>
          <p:nvPr/>
        </p:nvSpPr>
        <p:spPr>
          <a:xfrm>
            <a:off x="3048000" y="1035130"/>
            <a:ext cx="12736562" cy="629920"/>
          </a:xfrm>
          <a:prstGeom prst="rect">
            <a:avLst/>
          </a:prstGeom>
        </p:spPr>
        <p:txBody>
          <a:bodyPr lIns="0" tIns="0" rIns="0" bIns="0" rtlCol="0" anchor="t">
            <a:spAutoFit/>
          </a:bodyPr>
          <a:lstStyle/>
          <a:p>
            <a:pPr>
              <a:lnSpc>
                <a:spcPts val="5179"/>
              </a:lnSpc>
            </a:pPr>
            <a:r>
              <a:rPr lang="en-US" sz="3699" dirty="0">
                <a:solidFill>
                  <a:srgbClr val="000000"/>
                </a:solidFill>
                <a:latin typeface="Open Sans Light Bold"/>
              </a:rPr>
              <a:t>Fred making an Advance Decision to Refuse Treatment</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9400" y="3162300"/>
            <a:ext cx="12347065" cy="66225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sp>
        <p:nvSpPr>
          <p:cNvPr id="2" name="TextBox 2"/>
          <p:cNvSpPr txBox="1"/>
          <p:nvPr/>
        </p:nvSpPr>
        <p:spPr>
          <a:xfrm>
            <a:off x="9204270" y="2206556"/>
            <a:ext cx="7322748" cy="963930"/>
          </a:xfrm>
          <a:prstGeom prst="rect">
            <a:avLst/>
          </a:prstGeom>
        </p:spPr>
        <p:txBody>
          <a:bodyPr lIns="0" tIns="0" rIns="0" bIns="0" rtlCol="0" anchor="t">
            <a:spAutoFit/>
          </a:bodyPr>
          <a:lstStyle/>
          <a:p>
            <a:pPr algn="l">
              <a:lnSpc>
                <a:spcPts val="8400"/>
              </a:lnSpc>
            </a:pPr>
            <a:r>
              <a:rPr lang="en-US" sz="4200">
                <a:solidFill>
                  <a:srgbClr val="000000"/>
                </a:solidFill>
                <a:latin typeface="Open Sauce"/>
              </a:rPr>
              <a:t>Must be in writing</a:t>
            </a:r>
          </a:p>
        </p:txBody>
      </p:sp>
      <p:grpSp>
        <p:nvGrpSpPr>
          <p:cNvPr id="3" name="Group 3"/>
          <p:cNvGrpSpPr/>
          <p:nvPr/>
        </p:nvGrpSpPr>
        <p:grpSpPr>
          <a:xfrm>
            <a:off x="7788453" y="2464447"/>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B858"/>
            </a:solidFill>
          </p:spPr>
        </p:sp>
      </p:grpSp>
      <p:sp>
        <p:nvSpPr>
          <p:cNvPr id="5" name="TextBox 5"/>
          <p:cNvSpPr txBox="1"/>
          <p:nvPr/>
        </p:nvSpPr>
        <p:spPr>
          <a:xfrm>
            <a:off x="7901847" y="2454016"/>
            <a:ext cx="545211" cy="669036"/>
          </a:xfrm>
          <a:prstGeom prst="rect">
            <a:avLst/>
          </a:prstGeom>
        </p:spPr>
        <p:txBody>
          <a:bodyPr lIns="0" tIns="0" rIns="0" bIns="0" rtlCol="0" anchor="t">
            <a:spAutoFit/>
          </a:bodyPr>
          <a:lstStyle/>
          <a:p>
            <a:pPr algn="ctr">
              <a:lnSpc>
                <a:spcPts val="5652"/>
              </a:lnSpc>
            </a:pPr>
            <a:r>
              <a:rPr lang="en-US" sz="3600">
                <a:solidFill>
                  <a:srgbClr val="000000"/>
                </a:solidFill>
                <a:latin typeface="Open Sauce Bold"/>
              </a:rPr>
              <a:t>1</a:t>
            </a:r>
          </a:p>
        </p:txBody>
      </p:sp>
      <p:sp>
        <p:nvSpPr>
          <p:cNvPr id="6" name="TextBox 6"/>
          <p:cNvSpPr txBox="1"/>
          <p:nvPr/>
        </p:nvSpPr>
        <p:spPr>
          <a:xfrm>
            <a:off x="9204270" y="3629450"/>
            <a:ext cx="7322748"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0000"/>
                </a:solidFill>
                <a:latin typeface="Open Sauce"/>
              </a:rPr>
              <a:t>Signed by the maker</a:t>
            </a:r>
          </a:p>
        </p:txBody>
      </p:sp>
      <p:grpSp>
        <p:nvGrpSpPr>
          <p:cNvPr id="7" name="Group 7"/>
          <p:cNvGrpSpPr/>
          <p:nvPr/>
        </p:nvGrpSpPr>
        <p:grpSpPr>
          <a:xfrm>
            <a:off x="7788453" y="3887341"/>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B858"/>
            </a:solidFill>
          </p:spPr>
        </p:sp>
      </p:grpSp>
      <p:sp>
        <p:nvSpPr>
          <p:cNvPr id="9" name="TextBox 9"/>
          <p:cNvSpPr txBox="1"/>
          <p:nvPr/>
        </p:nvSpPr>
        <p:spPr>
          <a:xfrm>
            <a:off x="7901847" y="3876910"/>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000000"/>
                </a:solidFill>
                <a:latin typeface="Open Sauce Bold"/>
              </a:rPr>
              <a:t>2</a:t>
            </a:r>
          </a:p>
        </p:txBody>
      </p:sp>
      <p:sp>
        <p:nvSpPr>
          <p:cNvPr id="10" name="TextBox 10"/>
          <p:cNvSpPr txBox="1"/>
          <p:nvPr/>
        </p:nvSpPr>
        <p:spPr>
          <a:xfrm>
            <a:off x="9144000" y="6969257"/>
            <a:ext cx="9083730" cy="20307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0000"/>
                </a:solidFill>
                <a:latin typeface="Open Sauce"/>
              </a:rPr>
              <a:t>Must specify that the decision applies </a:t>
            </a:r>
            <a:r>
              <a:rPr lang="en-US" sz="4200">
                <a:solidFill>
                  <a:srgbClr val="000000"/>
                </a:solidFill>
                <a:latin typeface="Open Sauce Bold"/>
              </a:rPr>
              <a:t>"even if life is at risk"</a:t>
            </a:r>
          </a:p>
        </p:txBody>
      </p:sp>
      <p:grpSp>
        <p:nvGrpSpPr>
          <p:cNvPr id="11" name="Group 11"/>
          <p:cNvGrpSpPr/>
          <p:nvPr/>
        </p:nvGrpSpPr>
        <p:grpSpPr>
          <a:xfrm>
            <a:off x="7788453" y="7194793"/>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B858"/>
            </a:solidFill>
          </p:spPr>
        </p:sp>
      </p:grpSp>
      <p:sp>
        <p:nvSpPr>
          <p:cNvPr id="13" name="TextBox 13"/>
          <p:cNvSpPr txBox="1"/>
          <p:nvPr/>
        </p:nvSpPr>
        <p:spPr>
          <a:xfrm>
            <a:off x="7901847" y="7169282"/>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000000"/>
                </a:solidFill>
                <a:latin typeface="Open Sauce Bold"/>
              </a:rPr>
              <a:t>4</a:t>
            </a:r>
          </a:p>
        </p:txBody>
      </p:sp>
      <p:sp>
        <p:nvSpPr>
          <p:cNvPr id="14" name="TextBox 14"/>
          <p:cNvSpPr txBox="1"/>
          <p:nvPr/>
        </p:nvSpPr>
        <p:spPr>
          <a:xfrm>
            <a:off x="9144000" y="5231559"/>
            <a:ext cx="8055030" cy="963930"/>
          </a:xfrm>
          <a:prstGeom prst="rect">
            <a:avLst/>
          </a:prstGeom>
        </p:spPr>
        <p:txBody>
          <a:bodyPr lIns="0" tIns="0" rIns="0" bIns="0" rtlCol="0" anchor="t">
            <a:spAutoFit/>
          </a:bodyPr>
          <a:lstStyle/>
          <a:p>
            <a:pPr marL="0" lvl="1" indent="0" algn="l">
              <a:lnSpc>
                <a:spcPts val="8400"/>
              </a:lnSpc>
              <a:spcBef>
                <a:spcPct val="0"/>
              </a:spcBef>
            </a:pPr>
            <a:r>
              <a:rPr lang="en-US" sz="4200">
                <a:solidFill>
                  <a:srgbClr val="000000"/>
                </a:solidFill>
                <a:latin typeface="Open Sauce"/>
              </a:rPr>
              <a:t>Signature must be witnessed</a:t>
            </a:r>
          </a:p>
        </p:txBody>
      </p:sp>
      <p:grpSp>
        <p:nvGrpSpPr>
          <p:cNvPr id="15" name="Group 15"/>
          <p:cNvGrpSpPr/>
          <p:nvPr/>
        </p:nvGrpSpPr>
        <p:grpSpPr>
          <a:xfrm>
            <a:off x="7788453" y="5489449"/>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B858"/>
            </a:solidFill>
          </p:spPr>
        </p:sp>
      </p:grpSp>
      <p:sp>
        <p:nvSpPr>
          <p:cNvPr id="17" name="TextBox 17"/>
          <p:cNvSpPr txBox="1"/>
          <p:nvPr/>
        </p:nvSpPr>
        <p:spPr>
          <a:xfrm>
            <a:off x="7901847" y="5479018"/>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000000"/>
                </a:solidFill>
                <a:latin typeface="Open Sauce Bold"/>
              </a:rPr>
              <a:t>3</a:t>
            </a:r>
          </a:p>
        </p:txBody>
      </p:sp>
      <p:sp>
        <p:nvSpPr>
          <p:cNvPr id="18" name="TextBox 18"/>
          <p:cNvSpPr txBox="1"/>
          <p:nvPr/>
        </p:nvSpPr>
        <p:spPr>
          <a:xfrm>
            <a:off x="967526" y="3629450"/>
            <a:ext cx="5826085" cy="2369751"/>
          </a:xfrm>
          <a:prstGeom prst="rect">
            <a:avLst/>
          </a:prstGeom>
        </p:spPr>
        <p:txBody>
          <a:bodyPr wrap="square" lIns="0" tIns="0" rIns="0" bIns="0" rtlCol="0" anchor="t">
            <a:spAutoFit/>
          </a:bodyPr>
          <a:lstStyle/>
          <a:p>
            <a:pPr marL="0" lvl="0" indent="0" algn="l">
              <a:lnSpc>
                <a:spcPts val="6120"/>
              </a:lnSpc>
              <a:spcBef>
                <a:spcPct val="0"/>
              </a:spcBef>
            </a:pPr>
            <a:r>
              <a:rPr lang="en-US" sz="6600" dirty="0">
                <a:solidFill>
                  <a:srgbClr val="000000"/>
                </a:solidFill>
                <a:latin typeface="Open Sans Light Bold"/>
              </a:rPr>
              <a:t>ADRTs- Life Sustaining Treatment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2460</Words>
  <Application>Microsoft Office PowerPoint</Application>
  <PresentationFormat>Custom</PresentationFormat>
  <Paragraphs>435</Paragraphs>
  <Slides>66</Slides>
  <Notes>37</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66</vt:i4>
      </vt:variant>
    </vt:vector>
  </HeadingPairs>
  <TitlesOfParts>
    <vt:vector size="91" baseType="lpstr">
      <vt:lpstr>Open Sans Light Bold</vt:lpstr>
      <vt:lpstr>Open Sans Extra Bold</vt:lpstr>
      <vt:lpstr>Canva Sans Bold</vt:lpstr>
      <vt:lpstr>Open Sans Light Bold Italics</vt:lpstr>
      <vt:lpstr>GDS Transport</vt:lpstr>
      <vt:lpstr>Poppins</vt:lpstr>
      <vt:lpstr>Open Sans Light</vt:lpstr>
      <vt:lpstr>Open Sans Bold</vt:lpstr>
      <vt:lpstr>Aileron Regular Bold</vt:lpstr>
      <vt:lpstr>Arial</vt:lpstr>
      <vt:lpstr>Arimo</vt:lpstr>
      <vt:lpstr>Quicksand</vt:lpstr>
      <vt:lpstr>Canva Sans</vt:lpstr>
      <vt:lpstr>Aileron Regular</vt:lpstr>
      <vt:lpstr>Oswald Bold</vt:lpstr>
      <vt:lpstr>Poppins Medium</vt:lpstr>
      <vt:lpstr>Open Sauce</vt:lpstr>
      <vt:lpstr>Open Sauce Bold</vt:lpstr>
      <vt:lpstr>Open Sans</vt:lpstr>
      <vt:lpstr>Calibri</vt:lpstr>
      <vt:lpstr>Arimo Bold</vt:lpstr>
      <vt:lpstr>Open Sans Extra Bold Bold</vt:lpstr>
      <vt:lpstr>Gordita Bold</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 presentations !</dc:title>
  <dc:creator>Jaycee How</dc:creator>
  <cp:lastModifiedBy>Amal Morsi</cp:lastModifiedBy>
  <cp:revision>6</cp:revision>
  <dcterms:created xsi:type="dcterms:W3CDTF">2006-08-16T00:00:00Z</dcterms:created>
  <dcterms:modified xsi:type="dcterms:W3CDTF">2022-11-01T13:53:09Z</dcterms:modified>
  <dc:identifier>DAFFonQirbk</dc:identifier>
</cp:coreProperties>
</file>